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  <p:sldMasterId id="2147483691" r:id="rId3"/>
    <p:sldMasterId id="2147483692" r:id="rId4"/>
  </p:sldMasterIdLst>
  <p:notesMasterIdLst>
    <p:notesMasterId r:id="rId33"/>
  </p:notesMasterIdLst>
  <p:sldIdLst>
    <p:sldId id="257" r:id="rId5"/>
    <p:sldId id="261" r:id="rId6"/>
    <p:sldId id="310" r:id="rId7"/>
    <p:sldId id="274" r:id="rId8"/>
    <p:sldId id="262" r:id="rId9"/>
    <p:sldId id="259" r:id="rId10"/>
    <p:sldId id="410" r:id="rId11"/>
    <p:sldId id="416" r:id="rId12"/>
    <p:sldId id="411" r:id="rId13"/>
    <p:sldId id="409" r:id="rId14"/>
    <p:sldId id="412" r:id="rId15"/>
    <p:sldId id="406" r:id="rId16"/>
    <p:sldId id="375" r:id="rId17"/>
    <p:sldId id="400" r:id="rId18"/>
    <p:sldId id="404" r:id="rId19"/>
    <p:sldId id="374" r:id="rId20"/>
    <p:sldId id="401" r:id="rId21"/>
    <p:sldId id="408" r:id="rId22"/>
    <p:sldId id="373" r:id="rId23"/>
    <p:sldId id="402" r:id="rId24"/>
    <p:sldId id="372" r:id="rId25"/>
    <p:sldId id="413" r:id="rId26"/>
    <p:sldId id="405" r:id="rId27"/>
    <p:sldId id="415" r:id="rId28"/>
    <p:sldId id="414" r:id="rId29"/>
    <p:sldId id="277" r:id="rId30"/>
    <p:sldId id="370" r:id="rId31"/>
    <p:sldId id="371" r:id="rId32"/>
  </p:sldIdLst>
  <p:sldSz cx="20104100" cy="11728450"/>
  <p:notesSz cx="20104100" cy="1172845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IBM Plex Sans" panose="020B0403050203000203" pitchFamily="34" charset="0"/>
      <p:regular r:id="rId38"/>
      <p:bold r:id="rId39"/>
      <p:italic r:id="rId40"/>
      <p:boldItalic r:id="rId41"/>
    </p:embeddedFont>
    <p:embeddedFont>
      <p:font typeface="IBM Plex Sans Medium" panose="020B0403050203000203" pitchFamily="34" charset="0"/>
      <p:regular r:id="rId42"/>
      <p:bold r:id="rId43"/>
      <p:italic r:id="rId44"/>
      <p:boldItalic r:id="rId45"/>
    </p:embeddedFont>
    <p:embeddedFont>
      <p:font typeface="IBM Plex Sans SemiBold" panose="020B0403050203000203" pitchFamily="34" charset="0"/>
      <p:regular r:id="rId46"/>
      <p:bold r:id="rId47"/>
      <p:italic r:id="rId48"/>
      <p:bold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CACCAD-5E12-49A5-89A0-A4FDEAF0DA23}">
  <a:tblStyle styleId="{D9CACCAD-5E12-49A5-89A0-A4FDEAF0DA2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3"/>
    <p:restoredTop sz="94715"/>
  </p:normalViewPr>
  <p:slideViewPr>
    <p:cSldViewPr snapToGrid="0" snapToObjects="1">
      <p:cViewPr varScale="1">
        <p:scale>
          <a:sx n="71" d="100"/>
          <a:sy n="71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7939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147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546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5117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3405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2432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9602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273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9496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0940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85ed633c5c_3_6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g85ed633c5c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0806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0373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453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1943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7157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287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5ed633c5c_10_7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erickson.ru</a:t>
            </a:r>
            <a:r>
              <a:rPr lang="en" dirty="0"/>
              <a:t>/trainings/</a:t>
            </a:r>
            <a:r>
              <a:rPr lang="en" dirty="0" err="1"/>
              <a:t>serification</a:t>
            </a:r>
            <a:r>
              <a:rPr lang="en" dirty="0"/>
              <a:t>-trainings/</a:t>
            </a:r>
            <a:r>
              <a:rPr lang="en" dirty="0" err="1"/>
              <a:t>leadingcoaching.htm</a:t>
            </a:r>
            <a:endParaRPr dirty="0"/>
          </a:p>
        </p:txBody>
      </p:sp>
      <p:sp>
        <p:nvSpPr>
          <p:cNvPr id="1224" name="Google Shape;1224;g85ed633c5c_1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394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5ed633c5c_3_10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g85ed633c5c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Модель </a:t>
            </a:r>
            <a:r>
              <a:rPr lang="ru-RU" dirty="0" err="1"/>
              <a:t>Херси-Бланшара</a:t>
            </a: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578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3548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2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1D226D4-5E7C-6F4A-BC21-E9223ABAD6E8}"/>
              </a:ext>
            </a:extLst>
          </p:cNvPr>
          <p:cNvSpPr/>
          <p:nvPr userDrawn="1"/>
        </p:nvSpPr>
        <p:spPr>
          <a:xfrm>
            <a:off x="10052050" y="0"/>
            <a:ext cx="10052050" cy="3908040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93A7BC0-255E-D84A-AB88-AEA16801F9A5}"/>
              </a:ext>
            </a:extLst>
          </p:cNvPr>
          <p:cNvSpPr/>
          <p:nvPr userDrawn="1"/>
        </p:nvSpPr>
        <p:spPr>
          <a:xfrm>
            <a:off x="10052050" y="3908040"/>
            <a:ext cx="10052050" cy="390804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58D9DF2-E31D-F541-8509-6A3BC4066C24}"/>
              </a:ext>
            </a:extLst>
          </p:cNvPr>
          <p:cNvSpPr/>
          <p:nvPr userDrawn="1"/>
        </p:nvSpPr>
        <p:spPr>
          <a:xfrm>
            <a:off x="10052050" y="7820410"/>
            <a:ext cx="10052050" cy="3908040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429" y="10542506"/>
            <a:ext cx="1382157" cy="217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178" y="1183705"/>
            <a:ext cx="7719189" cy="925461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7256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3936" y="1183706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4017489E-DA8C-CF49-BB72-6DC6DFFFE5E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1193936" y="5088124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F3D22E8-9299-9844-AD53-D79AB55FA10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1193936" y="9000494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88441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429" y="10542506"/>
            <a:ext cx="1382157" cy="217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178" y="786805"/>
            <a:ext cx="17825744" cy="134169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56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39177" y="3215370"/>
            <a:ext cx="17825746" cy="4024416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753923" indent="-753923">
              <a:lnSpc>
                <a:spcPts val="5178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3628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05964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6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ctrTitle"/>
          </p:nvPr>
        </p:nvSpPr>
        <p:spPr>
          <a:xfrm>
            <a:off x="1034398" y="2238545"/>
            <a:ext cx="18035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16985455" y="863653"/>
            <a:ext cx="132600" cy="179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9"/>
          <p:cNvSpPr/>
          <p:nvPr/>
        </p:nvSpPr>
        <p:spPr>
          <a:xfrm>
            <a:off x="16807130" y="863283"/>
            <a:ext cx="153300" cy="17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9"/>
          <p:cNvSpPr/>
          <p:nvPr/>
        </p:nvSpPr>
        <p:spPr>
          <a:xfrm>
            <a:off x="16749391" y="867722"/>
            <a:ext cx="0" cy="170815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9"/>
          <p:cNvSpPr/>
          <p:nvPr/>
        </p:nvSpPr>
        <p:spPr>
          <a:xfrm>
            <a:off x="16726822" y="793272"/>
            <a:ext cx="45719" cy="46355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9"/>
          <p:cNvSpPr/>
          <p:nvPr/>
        </p:nvSpPr>
        <p:spPr>
          <a:xfrm>
            <a:off x="16406094" y="863284"/>
            <a:ext cx="285600" cy="17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9"/>
          <p:cNvSpPr/>
          <p:nvPr/>
        </p:nvSpPr>
        <p:spPr>
          <a:xfrm>
            <a:off x="16192698" y="798740"/>
            <a:ext cx="184500" cy="239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9"/>
          <p:cNvSpPr/>
          <p:nvPr/>
        </p:nvSpPr>
        <p:spPr>
          <a:xfrm>
            <a:off x="16060138" y="867723"/>
            <a:ext cx="108584" cy="170815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9"/>
          <p:cNvSpPr/>
          <p:nvPr/>
        </p:nvSpPr>
        <p:spPr>
          <a:xfrm>
            <a:off x="16041023" y="798415"/>
            <a:ext cx="0" cy="240665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9"/>
          <p:cNvSpPr/>
          <p:nvPr/>
        </p:nvSpPr>
        <p:spPr>
          <a:xfrm>
            <a:off x="15822866" y="863025"/>
            <a:ext cx="171300" cy="17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9"/>
          <p:cNvSpPr/>
          <p:nvPr/>
        </p:nvSpPr>
        <p:spPr>
          <a:xfrm>
            <a:off x="15626336" y="863018"/>
            <a:ext cx="171600" cy="179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9"/>
          <p:cNvSpPr/>
          <p:nvPr/>
        </p:nvSpPr>
        <p:spPr>
          <a:xfrm>
            <a:off x="15381527" y="795871"/>
            <a:ext cx="216000" cy="246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9"/>
          <p:cNvSpPr/>
          <p:nvPr/>
        </p:nvSpPr>
        <p:spPr>
          <a:xfrm>
            <a:off x="15061006" y="741510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9"/>
          <p:cNvSpPr/>
          <p:nvPr/>
        </p:nvSpPr>
        <p:spPr>
          <a:xfrm>
            <a:off x="14868658" y="741509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9"/>
          <p:cNvSpPr/>
          <p:nvPr/>
        </p:nvSpPr>
        <p:spPr>
          <a:xfrm>
            <a:off x="18946550" y="1102183"/>
            <a:ext cx="105600" cy="1374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9"/>
          <p:cNvSpPr/>
          <p:nvPr/>
        </p:nvSpPr>
        <p:spPr>
          <a:xfrm>
            <a:off x="18639120" y="1102183"/>
            <a:ext cx="285000" cy="105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9"/>
          <p:cNvSpPr/>
          <p:nvPr/>
        </p:nvSpPr>
        <p:spPr>
          <a:xfrm>
            <a:off x="18511367" y="1102183"/>
            <a:ext cx="105600" cy="150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9"/>
          <p:cNvSpPr/>
          <p:nvPr/>
        </p:nvSpPr>
        <p:spPr>
          <a:xfrm>
            <a:off x="18880577" y="867754"/>
            <a:ext cx="158100" cy="1752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9"/>
          <p:cNvSpPr/>
          <p:nvPr/>
        </p:nvSpPr>
        <p:spPr>
          <a:xfrm>
            <a:off x="18749691" y="867749"/>
            <a:ext cx="107100" cy="171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9"/>
          <p:cNvSpPr/>
          <p:nvPr/>
        </p:nvSpPr>
        <p:spPr>
          <a:xfrm>
            <a:off x="18667494" y="995163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9"/>
          <p:cNvSpPr/>
          <p:nvPr/>
        </p:nvSpPr>
        <p:spPr>
          <a:xfrm>
            <a:off x="18613620" y="797535"/>
            <a:ext cx="0" cy="241300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9"/>
          <p:cNvSpPr/>
          <p:nvPr/>
        </p:nvSpPr>
        <p:spPr>
          <a:xfrm>
            <a:off x="18539588" y="867753"/>
            <a:ext cx="0" cy="171450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9"/>
          <p:cNvSpPr/>
          <p:nvPr/>
        </p:nvSpPr>
        <p:spPr>
          <a:xfrm>
            <a:off x="18515563" y="791535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9"/>
          <p:cNvSpPr/>
          <p:nvPr/>
        </p:nvSpPr>
        <p:spPr>
          <a:xfrm>
            <a:off x="18303213" y="863418"/>
            <a:ext cx="180300" cy="1797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9"/>
          <p:cNvSpPr/>
          <p:nvPr/>
        </p:nvSpPr>
        <p:spPr>
          <a:xfrm>
            <a:off x="18007406" y="863418"/>
            <a:ext cx="266700" cy="175259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9"/>
          <p:cNvSpPr/>
          <p:nvPr/>
        </p:nvSpPr>
        <p:spPr>
          <a:xfrm>
            <a:off x="17528366" y="762871"/>
            <a:ext cx="375284" cy="375284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9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9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9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9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" name="Google Shape;82;p9"/>
          <p:cNvSpPr/>
          <p:nvPr/>
        </p:nvSpPr>
        <p:spPr>
          <a:xfrm>
            <a:off x="1897898" y="822697"/>
            <a:ext cx="5327400" cy="3291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20104200" cy="11727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94" r:id="rId6"/>
    <p:sldLayoutId id="214748369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6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microsoft.com/office/2007/relationships/hdphoto" Target="../media/hdphoto1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2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5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7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c/dazverev" TargetMode="External"/><Relationship Id="rId5" Type="http://schemas.openxmlformats.org/officeDocument/2006/relationships/hyperlink" Target="https://www.youtube.com/c/&#1086;&#1073;&#1097;&#1077;&#1089;&#1090;&#1074;&#1086;&#1084;&#1077;&#1088;&#1090;&#1074;&#1099;&#1093;&#1087;&#1086;&#1101;&#1090;&#1086;&#1074;" TargetMode="External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3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63.png"/><Relationship Id="rId1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/>
          <p:nvPr/>
        </p:nvSpPr>
        <p:spPr>
          <a:xfrm>
            <a:off x="978281" y="4179944"/>
            <a:ext cx="9621600" cy="6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2875" rIns="0" bIns="0" anchor="t" anchorCtr="0">
            <a:noAutofit/>
          </a:bodyPr>
          <a:lstStyle/>
          <a:p>
            <a:pPr marL="20320" marR="2622550" lvl="0">
              <a:lnSpc>
                <a:spcPct val="85000"/>
              </a:lnSpc>
            </a:pPr>
            <a:r>
              <a:rPr lang="ru-RU" sz="48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Управление в стиле </a:t>
            </a:r>
            <a:r>
              <a:rPr lang="ru-RU" sz="4800" b="1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коучинга</a:t>
            </a:r>
            <a:endParaRPr lang="ru-RU" sz="11550" b="1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" marR="2622550" lvl="0">
              <a:lnSpc>
                <a:spcPct val="85000"/>
              </a:lnSpc>
            </a:pPr>
            <a:endParaRPr lang="ru-RU" sz="4100" dirty="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20320" marR="2622550" lvl="0">
              <a:lnSpc>
                <a:spcPct val="85000"/>
              </a:lnSpc>
            </a:pPr>
            <a:r>
              <a:rPr lang="ru-RU" sz="410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4. </a:t>
            </a:r>
            <a:r>
              <a:rPr lang="ru-RU" sz="4100" dirty="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Обратная связь в стиле </a:t>
            </a:r>
            <a:r>
              <a:rPr lang="ru-RU" sz="4100" dirty="0" err="1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коучинга</a:t>
            </a:r>
            <a:endParaRPr sz="4100" dirty="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620" name="Google Shape;620;p51"/>
          <p:cNvGrpSpPr/>
          <p:nvPr/>
        </p:nvGrpSpPr>
        <p:grpSpPr>
          <a:xfrm>
            <a:off x="8376710" y="741514"/>
            <a:ext cx="4183437" cy="510759"/>
            <a:chOff x="8376710" y="741514"/>
            <a:chExt cx="4183437" cy="510759"/>
          </a:xfrm>
        </p:grpSpPr>
        <p:sp>
          <p:nvSpPr>
            <p:cNvPr id="621" name="Google Shape;621;p51"/>
            <p:cNvSpPr/>
            <p:nvPr/>
          </p:nvSpPr>
          <p:spPr>
            <a:xfrm>
              <a:off x="10493527" y="863642"/>
              <a:ext cx="132519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10315126" y="863278"/>
              <a:ext cx="153387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1025744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10234905" y="793261"/>
              <a:ext cx="45085" cy="46355"/>
            </a:xfrm>
            <a:custGeom>
              <a:avLst/>
              <a:gdLst/>
              <a:ahLst/>
              <a:cxnLst/>
              <a:rect l="l" t="t" r="r" b="b"/>
              <a:pathLst>
                <a:path w="45084" h="46355" extrusionOk="0">
                  <a:moveTo>
                    <a:pt x="29035" y="0"/>
                  </a:moveTo>
                  <a:lnTo>
                    <a:pt x="16051" y="0"/>
                  </a:lnTo>
                  <a:lnTo>
                    <a:pt x="10586" y="2052"/>
                  </a:lnTo>
                  <a:lnTo>
                    <a:pt x="6491" y="6491"/>
                  </a:lnTo>
                  <a:lnTo>
                    <a:pt x="2052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52" y="34836"/>
                  </a:lnTo>
                  <a:lnTo>
                    <a:pt x="10931" y="43715"/>
                  </a:lnTo>
                  <a:lnTo>
                    <a:pt x="16051" y="45768"/>
                  </a:lnTo>
                  <a:lnTo>
                    <a:pt x="29035" y="45768"/>
                  </a:lnTo>
                  <a:lnTo>
                    <a:pt x="34491" y="43715"/>
                  </a:lnTo>
                  <a:lnTo>
                    <a:pt x="38595" y="39276"/>
                  </a:lnTo>
                  <a:lnTo>
                    <a:pt x="43045" y="34836"/>
                  </a:lnTo>
                  <a:lnTo>
                    <a:pt x="45066" y="29370"/>
                  </a:lnTo>
                  <a:lnTo>
                    <a:pt x="45066" y="16397"/>
                  </a:lnTo>
                  <a:lnTo>
                    <a:pt x="43045" y="10931"/>
                  </a:lnTo>
                  <a:lnTo>
                    <a:pt x="38595" y="6491"/>
                  </a:lnTo>
                  <a:lnTo>
                    <a:pt x="34491" y="2052"/>
                  </a:lnTo>
                  <a:lnTo>
                    <a:pt x="29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9914165" y="863279"/>
              <a:ext cx="285614" cy="17968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9700761" y="798734"/>
              <a:ext cx="184455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9568157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59" y="170790"/>
                  </a:lnTo>
                  <a:lnTo>
                    <a:pt x="108279" y="170790"/>
                  </a:lnTo>
                  <a:lnTo>
                    <a:pt x="41339" y="83693"/>
                  </a:lnTo>
                  <a:lnTo>
                    <a:pt x="42009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9549070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9" name="Google Shape;629;p51"/>
            <p:cNvSpPr/>
            <p:nvPr/>
          </p:nvSpPr>
          <p:spPr>
            <a:xfrm>
              <a:off x="9330876" y="863019"/>
              <a:ext cx="171471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0" name="Google Shape;630;p51"/>
            <p:cNvSpPr/>
            <p:nvPr/>
          </p:nvSpPr>
          <p:spPr>
            <a:xfrm>
              <a:off x="9134409" y="863018"/>
              <a:ext cx="171481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8889579" y="795871"/>
              <a:ext cx="215867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2" name="Google Shape;632;p51"/>
            <p:cNvSpPr/>
            <p:nvPr/>
          </p:nvSpPr>
          <p:spPr>
            <a:xfrm>
              <a:off x="8569025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71" y="356439"/>
                  </a:moveTo>
                  <a:lnTo>
                    <a:pt x="40061" y="380794"/>
                  </a:lnTo>
                  <a:lnTo>
                    <a:pt x="47642" y="383286"/>
                  </a:lnTo>
                  <a:lnTo>
                    <a:pt x="55746" y="384637"/>
                  </a:lnTo>
                  <a:lnTo>
                    <a:pt x="64113" y="384637"/>
                  </a:lnTo>
                  <a:lnTo>
                    <a:pt x="87185" y="381116"/>
                  </a:lnTo>
                  <a:lnTo>
                    <a:pt x="107454" y="371270"/>
                  </a:lnTo>
                  <a:lnTo>
                    <a:pt x="120787" y="358994"/>
                  </a:lnTo>
                  <a:lnTo>
                    <a:pt x="58490" y="358994"/>
                  </a:lnTo>
                  <a:lnTo>
                    <a:pt x="53097" y="358093"/>
                  </a:lnTo>
                  <a:lnTo>
                    <a:pt x="48071" y="356439"/>
                  </a:lnTo>
                  <a:close/>
                </a:path>
                <a:path w="218440" h="384809" extrusionOk="0">
                  <a:moveTo>
                    <a:pt x="191969" y="243175"/>
                  </a:moveTo>
                  <a:lnTo>
                    <a:pt x="146362" y="243175"/>
                  </a:lnTo>
                  <a:lnTo>
                    <a:pt x="152068" y="245102"/>
                  </a:lnTo>
                  <a:lnTo>
                    <a:pt x="159408" y="254013"/>
                  </a:lnTo>
                  <a:lnTo>
                    <a:pt x="160267" y="258096"/>
                  </a:lnTo>
                  <a:lnTo>
                    <a:pt x="160267" y="269237"/>
                  </a:lnTo>
                  <a:lnTo>
                    <a:pt x="137955" y="308047"/>
                  </a:lnTo>
                  <a:lnTo>
                    <a:pt x="115535" y="314807"/>
                  </a:lnTo>
                  <a:lnTo>
                    <a:pt x="113263" y="322388"/>
                  </a:lnTo>
                  <a:lnTo>
                    <a:pt x="106183" y="337044"/>
                  </a:lnTo>
                  <a:lnTo>
                    <a:pt x="95021" y="348634"/>
                  </a:lnTo>
                  <a:lnTo>
                    <a:pt x="80694" y="356253"/>
                  </a:lnTo>
                  <a:lnTo>
                    <a:pt x="64113" y="358994"/>
                  </a:lnTo>
                  <a:lnTo>
                    <a:pt x="120787" y="358994"/>
                  </a:lnTo>
                  <a:lnTo>
                    <a:pt x="123848" y="356176"/>
                  </a:lnTo>
                  <a:lnTo>
                    <a:pt x="135294" y="336911"/>
                  </a:lnTo>
                  <a:lnTo>
                    <a:pt x="155545" y="327216"/>
                  </a:lnTo>
                  <a:lnTo>
                    <a:pt x="171573" y="311866"/>
                  </a:lnTo>
                  <a:lnTo>
                    <a:pt x="182115" y="292120"/>
                  </a:lnTo>
                  <a:lnTo>
                    <a:pt x="185910" y="269237"/>
                  </a:lnTo>
                  <a:lnTo>
                    <a:pt x="185774" y="255856"/>
                  </a:lnTo>
                  <a:lnTo>
                    <a:pt x="183879" y="248966"/>
                  </a:lnTo>
                  <a:lnTo>
                    <a:pt x="191969" y="243175"/>
                  </a:lnTo>
                  <a:close/>
                </a:path>
                <a:path w="218440" h="384809" extrusionOk="0">
                  <a:moveTo>
                    <a:pt x="84657" y="256421"/>
                  </a:moveTo>
                  <a:lnTo>
                    <a:pt x="83337" y="256421"/>
                  </a:lnTo>
                  <a:lnTo>
                    <a:pt x="73358" y="258436"/>
                  </a:lnTo>
                  <a:lnTo>
                    <a:pt x="65207" y="263930"/>
                  </a:lnTo>
                  <a:lnTo>
                    <a:pt x="59710" y="272081"/>
                  </a:lnTo>
                  <a:lnTo>
                    <a:pt x="57694" y="282064"/>
                  </a:lnTo>
                  <a:lnTo>
                    <a:pt x="59710" y="292048"/>
                  </a:lnTo>
                  <a:lnTo>
                    <a:pt x="65207" y="300198"/>
                  </a:lnTo>
                  <a:lnTo>
                    <a:pt x="73358" y="305693"/>
                  </a:lnTo>
                  <a:lnTo>
                    <a:pt x="83337" y="307707"/>
                  </a:lnTo>
                  <a:lnTo>
                    <a:pt x="93322" y="305693"/>
                  </a:lnTo>
                  <a:lnTo>
                    <a:pt x="101477" y="300198"/>
                  </a:lnTo>
                  <a:lnTo>
                    <a:pt x="106975" y="292048"/>
                  </a:lnTo>
                  <a:lnTo>
                    <a:pt x="108991" y="282064"/>
                  </a:lnTo>
                  <a:lnTo>
                    <a:pt x="108991" y="278776"/>
                  </a:lnTo>
                  <a:lnTo>
                    <a:pt x="108363" y="275614"/>
                  </a:lnTo>
                  <a:lnTo>
                    <a:pt x="107242" y="272724"/>
                  </a:lnTo>
                  <a:lnTo>
                    <a:pt x="120042" y="256714"/>
                  </a:lnTo>
                  <a:lnTo>
                    <a:pt x="87201" y="256714"/>
                  </a:lnTo>
                  <a:lnTo>
                    <a:pt x="85945" y="256526"/>
                  </a:lnTo>
                  <a:lnTo>
                    <a:pt x="84657" y="256421"/>
                  </a:lnTo>
                  <a:close/>
                </a:path>
                <a:path w="218440" h="384809" extrusionOk="0">
                  <a:moveTo>
                    <a:pt x="145789" y="218195"/>
                  </a:moveTo>
                  <a:lnTo>
                    <a:pt x="109574" y="230398"/>
                  </a:lnTo>
                  <a:lnTo>
                    <a:pt x="87201" y="256714"/>
                  </a:lnTo>
                  <a:lnTo>
                    <a:pt x="120042" y="256714"/>
                  </a:lnTo>
                  <a:lnTo>
                    <a:pt x="126907" y="248128"/>
                  </a:lnTo>
                  <a:lnTo>
                    <a:pt x="133671" y="244537"/>
                  </a:lnTo>
                  <a:lnTo>
                    <a:pt x="146362" y="243175"/>
                  </a:lnTo>
                  <a:lnTo>
                    <a:pt x="191969" y="243175"/>
                  </a:lnTo>
                  <a:lnTo>
                    <a:pt x="197758" y="239032"/>
                  </a:lnTo>
                  <a:lnTo>
                    <a:pt x="207201" y="227448"/>
                  </a:lnTo>
                  <a:lnTo>
                    <a:pt x="169544" y="227448"/>
                  </a:lnTo>
                  <a:lnTo>
                    <a:pt x="162085" y="222656"/>
                  </a:lnTo>
                  <a:lnTo>
                    <a:pt x="154085" y="219603"/>
                  </a:lnTo>
                  <a:lnTo>
                    <a:pt x="145789" y="218195"/>
                  </a:lnTo>
                  <a:close/>
                </a:path>
                <a:path w="218440" h="384809" extrusionOk="0">
                  <a:moveTo>
                    <a:pt x="207197" y="157178"/>
                  </a:moveTo>
                  <a:lnTo>
                    <a:pt x="169544" y="157178"/>
                  </a:lnTo>
                  <a:lnTo>
                    <a:pt x="178767" y="162998"/>
                  </a:lnTo>
                  <a:lnTo>
                    <a:pt x="185970" y="171128"/>
                  </a:lnTo>
                  <a:lnTo>
                    <a:pt x="190656" y="181067"/>
                  </a:lnTo>
                  <a:lnTo>
                    <a:pt x="192329" y="192318"/>
                  </a:lnTo>
                  <a:lnTo>
                    <a:pt x="190656" y="203563"/>
                  </a:lnTo>
                  <a:lnTo>
                    <a:pt x="185970" y="213500"/>
                  </a:lnTo>
                  <a:lnTo>
                    <a:pt x="178767" y="221628"/>
                  </a:lnTo>
                  <a:lnTo>
                    <a:pt x="169544" y="227448"/>
                  </a:lnTo>
                  <a:lnTo>
                    <a:pt x="207201" y="227448"/>
                  </a:lnTo>
                  <a:lnTo>
                    <a:pt x="208527" y="225821"/>
                  </a:lnTo>
                  <a:lnTo>
                    <a:pt x="215496" y="210020"/>
                  </a:lnTo>
                  <a:lnTo>
                    <a:pt x="217972" y="192318"/>
                  </a:lnTo>
                  <a:lnTo>
                    <a:pt x="215496" y="174611"/>
                  </a:lnTo>
                  <a:lnTo>
                    <a:pt x="208527" y="158810"/>
                  </a:lnTo>
                  <a:lnTo>
                    <a:pt x="207197" y="157178"/>
                  </a:lnTo>
                  <a:close/>
                </a:path>
                <a:path w="218440" h="384809" extrusionOk="0">
                  <a:moveTo>
                    <a:pt x="64113" y="0"/>
                  </a:moveTo>
                  <a:lnTo>
                    <a:pt x="25602" y="13428"/>
                  </a:lnTo>
                  <a:lnTo>
                    <a:pt x="3937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51" y="150267"/>
                  </a:lnTo>
                  <a:lnTo>
                    <a:pt x="40218" y="182978"/>
                  </a:lnTo>
                  <a:lnTo>
                    <a:pt x="39087" y="185868"/>
                  </a:lnTo>
                  <a:lnTo>
                    <a:pt x="38470" y="189020"/>
                  </a:lnTo>
                  <a:lnTo>
                    <a:pt x="38470" y="192318"/>
                  </a:lnTo>
                  <a:lnTo>
                    <a:pt x="40484" y="202296"/>
                  </a:lnTo>
                  <a:lnTo>
                    <a:pt x="45978" y="210443"/>
                  </a:lnTo>
                  <a:lnTo>
                    <a:pt x="54129" y="215937"/>
                  </a:lnTo>
                  <a:lnTo>
                    <a:pt x="64113" y="217951"/>
                  </a:lnTo>
                  <a:lnTo>
                    <a:pt x="74093" y="215937"/>
                  </a:lnTo>
                  <a:lnTo>
                    <a:pt x="82248" y="210443"/>
                  </a:lnTo>
                  <a:lnTo>
                    <a:pt x="87749" y="202296"/>
                  </a:lnTo>
                  <a:lnTo>
                    <a:pt x="89766" y="192318"/>
                  </a:lnTo>
                  <a:lnTo>
                    <a:pt x="87749" y="182333"/>
                  </a:lnTo>
                  <a:lnTo>
                    <a:pt x="82248" y="174179"/>
                  </a:lnTo>
                  <a:lnTo>
                    <a:pt x="74093" y="168681"/>
                  </a:lnTo>
                  <a:lnTo>
                    <a:pt x="65564" y="166958"/>
                  </a:lnTo>
                  <a:lnTo>
                    <a:pt x="60249" y="166958"/>
                  </a:lnTo>
                  <a:lnTo>
                    <a:pt x="34072" y="134247"/>
                  </a:lnTo>
                  <a:lnTo>
                    <a:pt x="30429" y="128781"/>
                  </a:lnTo>
                  <a:lnTo>
                    <a:pt x="27817" y="122946"/>
                  </a:lnTo>
                  <a:lnTo>
                    <a:pt x="26201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84" y="38826"/>
                  </a:lnTo>
                  <a:lnTo>
                    <a:pt x="64113" y="25632"/>
                  </a:lnTo>
                  <a:lnTo>
                    <a:pt x="120793" y="25632"/>
                  </a:lnTo>
                  <a:lnTo>
                    <a:pt x="107462" y="13358"/>
                  </a:lnTo>
                  <a:lnTo>
                    <a:pt x="87194" y="3518"/>
                  </a:lnTo>
                  <a:lnTo>
                    <a:pt x="64113" y="0"/>
                  </a:lnTo>
                  <a:close/>
                </a:path>
                <a:path w="218440" h="384809" extrusionOk="0">
                  <a:moveTo>
                    <a:pt x="64113" y="166665"/>
                  </a:moveTo>
                  <a:lnTo>
                    <a:pt x="62793" y="166665"/>
                  </a:lnTo>
                  <a:lnTo>
                    <a:pt x="61505" y="166769"/>
                  </a:lnTo>
                  <a:lnTo>
                    <a:pt x="60249" y="166958"/>
                  </a:lnTo>
                  <a:lnTo>
                    <a:pt x="65564" y="166958"/>
                  </a:lnTo>
                  <a:lnTo>
                    <a:pt x="64113" y="166665"/>
                  </a:lnTo>
                  <a:close/>
                </a:path>
                <a:path w="218440" h="384809" extrusionOk="0">
                  <a:moveTo>
                    <a:pt x="120050" y="127922"/>
                  </a:moveTo>
                  <a:lnTo>
                    <a:pt x="87201" y="127922"/>
                  </a:lnTo>
                  <a:lnTo>
                    <a:pt x="102279" y="146759"/>
                  </a:lnTo>
                  <a:lnTo>
                    <a:pt x="137440" y="166288"/>
                  </a:lnTo>
                  <a:lnTo>
                    <a:pt x="145789" y="166431"/>
                  </a:lnTo>
                  <a:lnTo>
                    <a:pt x="154085" y="165023"/>
                  </a:lnTo>
                  <a:lnTo>
                    <a:pt x="162085" y="161970"/>
                  </a:lnTo>
                  <a:lnTo>
                    <a:pt x="169544" y="157178"/>
                  </a:lnTo>
                  <a:lnTo>
                    <a:pt x="207197" y="157178"/>
                  </a:lnTo>
                  <a:lnTo>
                    <a:pt x="197758" y="145598"/>
                  </a:lnTo>
                  <a:lnTo>
                    <a:pt x="191965" y="141451"/>
                  </a:lnTo>
                  <a:lnTo>
                    <a:pt x="146362" y="141451"/>
                  </a:lnTo>
                  <a:lnTo>
                    <a:pt x="133671" y="140089"/>
                  </a:lnTo>
                  <a:lnTo>
                    <a:pt x="126907" y="136498"/>
                  </a:lnTo>
                  <a:lnTo>
                    <a:pt x="120050" y="127922"/>
                  </a:lnTo>
                  <a:close/>
                </a:path>
                <a:path w="218440" h="384809" extrusionOk="0">
                  <a:moveTo>
                    <a:pt x="120793" y="25632"/>
                  </a:moveTo>
                  <a:lnTo>
                    <a:pt x="64113" y="25632"/>
                  </a:lnTo>
                  <a:lnTo>
                    <a:pt x="80694" y="28373"/>
                  </a:lnTo>
                  <a:lnTo>
                    <a:pt x="95021" y="35992"/>
                  </a:lnTo>
                  <a:lnTo>
                    <a:pt x="106183" y="47582"/>
                  </a:lnTo>
                  <a:lnTo>
                    <a:pt x="113263" y="62238"/>
                  </a:lnTo>
                  <a:lnTo>
                    <a:pt x="115535" y="69819"/>
                  </a:lnTo>
                  <a:lnTo>
                    <a:pt x="123315" y="71202"/>
                  </a:lnTo>
                  <a:lnTo>
                    <a:pt x="137955" y="76579"/>
                  </a:lnTo>
                  <a:lnTo>
                    <a:pt x="149672" y="86420"/>
                  </a:lnTo>
                  <a:lnTo>
                    <a:pt x="157448" y="99698"/>
                  </a:lnTo>
                  <a:lnTo>
                    <a:pt x="160267" y="115389"/>
                  </a:lnTo>
                  <a:lnTo>
                    <a:pt x="160267" y="126530"/>
                  </a:lnTo>
                  <a:lnTo>
                    <a:pt x="159408" y="130613"/>
                  </a:lnTo>
                  <a:lnTo>
                    <a:pt x="152068" y="139524"/>
                  </a:lnTo>
                  <a:lnTo>
                    <a:pt x="146362" y="141451"/>
                  </a:lnTo>
                  <a:lnTo>
                    <a:pt x="191965" y="141451"/>
                  </a:lnTo>
                  <a:lnTo>
                    <a:pt x="183879" y="135660"/>
                  </a:lnTo>
                  <a:lnTo>
                    <a:pt x="185768" y="128840"/>
                  </a:lnTo>
                  <a:lnTo>
                    <a:pt x="185890" y="122946"/>
                  </a:lnTo>
                  <a:lnTo>
                    <a:pt x="171577" y="72756"/>
                  </a:lnTo>
                  <a:lnTo>
                    <a:pt x="135294" y="47715"/>
                  </a:lnTo>
                  <a:lnTo>
                    <a:pt x="123851" y="28448"/>
                  </a:lnTo>
                  <a:lnTo>
                    <a:pt x="120793" y="25632"/>
                  </a:lnTo>
                  <a:close/>
                </a:path>
                <a:path w="218440" h="384809" extrusionOk="0">
                  <a:moveTo>
                    <a:pt x="83337" y="76919"/>
                  </a:moveTo>
                  <a:lnTo>
                    <a:pt x="73358" y="78935"/>
                  </a:lnTo>
                  <a:lnTo>
                    <a:pt x="65207" y="84431"/>
                  </a:lnTo>
                  <a:lnTo>
                    <a:pt x="59710" y="92583"/>
                  </a:lnTo>
                  <a:lnTo>
                    <a:pt x="57694" y="102562"/>
                  </a:lnTo>
                  <a:lnTo>
                    <a:pt x="59710" y="112545"/>
                  </a:lnTo>
                  <a:lnTo>
                    <a:pt x="65207" y="120696"/>
                  </a:lnTo>
                  <a:lnTo>
                    <a:pt x="73358" y="126191"/>
                  </a:lnTo>
                  <a:lnTo>
                    <a:pt x="83337" y="128205"/>
                  </a:lnTo>
                  <a:lnTo>
                    <a:pt x="84657" y="128205"/>
                  </a:lnTo>
                  <a:lnTo>
                    <a:pt x="85945" y="128111"/>
                  </a:lnTo>
                  <a:lnTo>
                    <a:pt x="87201" y="127922"/>
                  </a:lnTo>
                  <a:lnTo>
                    <a:pt x="120050" y="127922"/>
                  </a:lnTo>
                  <a:lnTo>
                    <a:pt x="107242" y="111902"/>
                  </a:lnTo>
                  <a:lnTo>
                    <a:pt x="108363" y="109012"/>
                  </a:lnTo>
                  <a:lnTo>
                    <a:pt x="108991" y="105860"/>
                  </a:lnTo>
                  <a:lnTo>
                    <a:pt x="108991" y="102562"/>
                  </a:lnTo>
                  <a:lnTo>
                    <a:pt x="106975" y="92583"/>
                  </a:lnTo>
                  <a:lnTo>
                    <a:pt x="101477" y="84431"/>
                  </a:lnTo>
                  <a:lnTo>
                    <a:pt x="93322" y="78935"/>
                  </a:lnTo>
                  <a:lnTo>
                    <a:pt x="83337" y="76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8376710" y="741514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235" y="0"/>
                  </a:moveTo>
                  <a:lnTo>
                    <a:pt x="153859" y="0"/>
                  </a:lnTo>
                  <a:lnTo>
                    <a:pt x="130781" y="3519"/>
                  </a:lnTo>
                  <a:lnTo>
                    <a:pt x="110511" y="13362"/>
                  </a:lnTo>
                  <a:lnTo>
                    <a:pt x="94113" y="28452"/>
                  </a:lnTo>
                  <a:lnTo>
                    <a:pt x="82657" y="47715"/>
                  </a:lnTo>
                  <a:lnTo>
                    <a:pt x="62406" y="57410"/>
                  </a:lnTo>
                  <a:lnTo>
                    <a:pt x="46378" y="72760"/>
                  </a:lnTo>
                  <a:lnTo>
                    <a:pt x="35835" y="92506"/>
                  </a:lnTo>
                  <a:lnTo>
                    <a:pt x="32040" y="115389"/>
                  </a:lnTo>
                  <a:lnTo>
                    <a:pt x="32132" y="126191"/>
                  </a:lnTo>
                  <a:lnTo>
                    <a:pt x="32187" y="128770"/>
                  </a:lnTo>
                  <a:lnTo>
                    <a:pt x="34093" y="135660"/>
                  </a:lnTo>
                  <a:lnTo>
                    <a:pt x="20209" y="145594"/>
                  </a:lnTo>
                  <a:lnTo>
                    <a:pt x="9440" y="158805"/>
                  </a:lnTo>
                  <a:lnTo>
                    <a:pt x="2474" y="174606"/>
                  </a:lnTo>
                  <a:lnTo>
                    <a:pt x="0" y="192308"/>
                  </a:lnTo>
                  <a:lnTo>
                    <a:pt x="2474" y="210015"/>
                  </a:lnTo>
                  <a:lnTo>
                    <a:pt x="9440" y="225816"/>
                  </a:lnTo>
                  <a:lnTo>
                    <a:pt x="20209" y="239028"/>
                  </a:lnTo>
                  <a:lnTo>
                    <a:pt x="34093" y="248966"/>
                  </a:lnTo>
                  <a:lnTo>
                    <a:pt x="32206" y="255786"/>
                  </a:lnTo>
                  <a:lnTo>
                    <a:pt x="32139" y="258096"/>
                  </a:lnTo>
                  <a:lnTo>
                    <a:pt x="32040" y="269237"/>
                  </a:lnTo>
                  <a:lnTo>
                    <a:pt x="35835" y="292124"/>
                  </a:lnTo>
                  <a:lnTo>
                    <a:pt x="46378" y="311870"/>
                  </a:lnTo>
                  <a:lnTo>
                    <a:pt x="62406" y="327217"/>
                  </a:lnTo>
                  <a:lnTo>
                    <a:pt x="82657" y="336911"/>
                  </a:lnTo>
                  <a:lnTo>
                    <a:pt x="94113" y="356176"/>
                  </a:lnTo>
                  <a:lnTo>
                    <a:pt x="110511" y="371270"/>
                  </a:lnTo>
                  <a:lnTo>
                    <a:pt x="130781" y="381116"/>
                  </a:lnTo>
                  <a:lnTo>
                    <a:pt x="153859" y="384637"/>
                  </a:lnTo>
                  <a:lnTo>
                    <a:pt x="168149" y="383117"/>
                  </a:lnTo>
                  <a:lnTo>
                    <a:pt x="181054" y="378611"/>
                  </a:lnTo>
                  <a:lnTo>
                    <a:pt x="192361" y="371199"/>
                  </a:lnTo>
                  <a:lnTo>
                    <a:pt x="201857" y="360962"/>
                  </a:lnTo>
                  <a:lnTo>
                    <a:pt x="203006" y="358994"/>
                  </a:lnTo>
                  <a:lnTo>
                    <a:pt x="153859" y="358994"/>
                  </a:lnTo>
                  <a:lnTo>
                    <a:pt x="137275" y="356253"/>
                  </a:lnTo>
                  <a:lnTo>
                    <a:pt x="122941" y="348634"/>
                  </a:lnTo>
                  <a:lnTo>
                    <a:pt x="111776" y="337044"/>
                  </a:lnTo>
                  <a:lnTo>
                    <a:pt x="104698" y="322388"/>
                  </a:lnTo>
                  <a:lnTo>
                    <a:pt x="102436" y="314807"/>
                  </a:lnTo>
                  <a:lnTo>
                    <a:pt x="94656" y="313425"/>
                  </a:lnTo>
                  <a:lnTo>
                    <a:pt x="80020" y="308049"/>
                  </a:lnTo>
                  <a:lnTo>
                    <a:pt x="68298" y="298210"/>
                  </a:lnTo>
                  <a:lnTo>
                    <a:pt x="60516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63" y="254013"/>
                  </a:lnTo>
                  <a:lnTo>
                    <a:pt x="65893" y="245102"/>
                  </a:lnTo>
                  <a:lnTo>
                    <a:pt x="71610" y="243175"/>
                  </a:lnTo>
                  <a:lnTo>
                    <a:pt x="119936" y="243175"/>
                  </a:lnTo>
                  <a:lnTo>
                    <a:pt x="115692" y="237867"/>
                  </a:lnTo>
                  <a:lnTo>
                    <a:pt x="108396" y="230398"/>
                  </a:lnTo>
                  <a:lnTo>
                    <a:pt x="104108" y="227448"/>
                  </a:lnTo>
                  <a:lnTo>
                    <a:pt x="48427" y="227448"/>
                  </a:lnTo>
                  <a:lnTo>
                    <a:pt x="39200" y="221628"/>
                  </a:lnTo>
                  <a:lnTo>
                    <a:pt x="31997" y="213498"/>
                  </a:lnTo>
                  <a:lnTo>
                    <a:pt x="27314" y="203559"/>
                  </a:lnTo>
                  <a:lnTo>
                    <a:pt x="25643" y="192308"/>
                  </a:lnTo>
                  <a:lnTo>
                    <a:pt x="27314" y="181063"/>
                  </a:lnTo>
                  <a:lnTo>
                    <a:pt x="31997" y="171126"/>
                  </a:lnTo>
                  <a:lnTo>
                    <a:pt x="39200" y="162998"/>
                  </a:lnTo>
                  <a:lnTo>
                    <a:pt x="48427" y="157178"/>
                  </a:lnTo>
                  <a:lnTo>
                    <a:pt x="104112" y="157178"/>
                  </a:lnTo>
                  <a:lnTo>
                    <a:pt x="108396" y="154230"/>
                  </a:lnTo>
                  <a:lnTo>
                    <a:pt x="115692" y="146759"/>
                  </a:lnTo>
                  <a:lnTo>
                    <a:pt x="119939" y="141451"/>
                  </a:lnTo>
                  <a:lnTo>
                    <a:pt x="71610" y="141451"/>
                  </a:lnTo>
                  <a:lnTo>
                    <a:pt x="65893" y="139524"/>
                  </a:lnTo>
                  <a:lnTo>
                    <a:pt x="58563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80020" y="76579"/>
                  </a:lnTo>
                  <a:lnTo>
                    <a:pt x="102447" y="69819"/>
                  </a:lnTo>
                  <a:lnTo>
                    <a:pt x="104698" y="62238"/>
                  </a:lnTo>
                  <a:lnTo>
                    <a:pt x="111776" y="47582"/>
                  </a:lnTo>
                  <a:lnTo>
                    <a:pt x="122941" y="35992"/>
                  </a:lnTo>
                  <a:lnTo>
                    <a:pt x="137275" y="28373"/>
                  </a:lnTo>
                  <a:lnTo>
                    <a:pt x="153859" y="25632"/>
                  </a:lnTo>
                  <a:lnTo>
                    <a:pt x="170721" y="25632"/>
                  </a:lnTo>
                  <a:lnTo>
                    <a:pt x="177900" y="3832"/>
                  </a:lnTo>
                  <a:lnTo>
                    <a:pt x="170308" y="1340"/>
                  </a:lnTo>
                  <a:lnTo>
                    <a:pt x="162235" y="0"/>
                  </a:lnTo>
                  <a:close/>
                </a:path>
                <a:path w="218440" h="384809" extrusionOk="0">
                  <a:moveTo>
                    <a:pt x="190553" y="217668"/>
                  </a:moveTo>
                  <a:lnTo>
                    <a:pt x="157712" y="217668"/>
                  </a:lnTo>
                  <a:lnTo>
                    <a:pt x="183889" y="250379"/>
                  </a:lnTo>
                  <a:lnTo>
                    <a:pt x="187539" y="255856"/>
                  </a:lnTo>
                  <a:lnTo>
                    <a:pt x="190149" y="261680"/>
                  </a:lnTo>
                  <a:lnTo>
                    <a:pt x="191768" y="267931"/>
                  </a:lnTo>
                  <a:lnTo>
                    <a:pt x="192318" y="274410"/>
                  </a:lnTo>
                  <a:lnTo>
                    <a:pt x="192318" y="301299"/>
                  </a:lnTo>
                  <a:lnTo>
                    <a:pt x="181177" y="345800"/>
                  </a:lnTo>
                  <a:lnTo>
                    <a:pt x="153859" y="358994"/>
                  </a:lnTo>
                  <a:lnTo>
                    <a:pt x="203006" y="358994"/>
                  </a:lnTo>
                  <a:lnTo>
                    <a:pt x="209034" y="348634"/>
                  </a:lnTo>
                  <a:lnTo>
                    <a:pt x="214032" y="334523"/>
                  </a:lnTo>
                  <a:lnTo>
                    <a:pt x="216991" y="318652"/>
                  </a:lnTo>
                  <a:lnTo>
                    <a:pt x="217961" y="301299"/>
                  </a:lnTo>
                  <a:lnTo>
                    <a:pt x="217961" y="274410"/>
                  </a:lnTo>
                  <a:lnTo>
                    <a:pt x="217045" y="263611"/>
                  </a:lnTo>
                  <a:lnTo>
                    <a:pt x="214348" y="253191"/>
                  </a:lnTo>
                  <a:lnTo>
                    <a:pt x="209944" y="243367"/>
                  </a:lnTo>
                  <a:lnTo>
                    <a:pt x="203910" y="234359"/>
                  </a:lnTo>
                  <a:lnTo>
                    <a:pt x="190553" y="217668"/>
                  </a:lnTo>
                  <a:close/>
                </a:path>
                <a:path w="218440" h="384809" extrusionOk="0">
                  <a:moveTo>
                    <a:pt x="119936" y="243175"/>
                  </a:moveTo>
                  <a:lnTo>
                    <a:pt x="71610" y="243175"/>
                  </a:lnTo>
                  <a:lnTo>
                    <a:pt x="84301" y="244537"/>
                  </a:lnTo>
                  <a:lnTo>
                    <a:pt x="91054" y="248128"/>
                  </a:lnTo>
                  <a:lnTo>
                    <a:pt x="110740" y="272724"/>
                  </a:lnTo>
                  <a:lnTo>
                    <a:pt x="109609" y="275614"/>
                  </a:lnTo>
                  <a:lnTo>
                    <a:pt x="108980" y="278776"/>
                  </a:lnTo>
                  <a:lnTo>
                    <a:pt x="108980" y="282064"/>
                  </a:lnTo>
                  <a:lnTo>
                    <a:pt x="110996" y="292048"/>
                  </a:lnTo>
                  <a:lnTo>
                    <a:pt x="116493" y="300198"/>
                  </a:lnTo>
                  <a:lnTo>
                    <a:pt x="124645" y="305693"/>
                  </a:lnTo>
                  <a:lnTo>
                    <a:pt x="134624" y="307707"/>
                  </a:lnTo>
                  <a:lnTo>
                    <a:pt x="144606" y="305693"/>
                  </a:lnTo>
                  <a:lnTo>
                    <a:pt x="152753" y="300198"/>
                  </a:lnTo>
                  <a:lnTo>
                    <a:pt x="158244" y="292048"/>
                  </a:lnTo>
                  <a:lnTo>
                    <a:pt x="160256" y="282064"/>
                  </a:lnTo>
                  <a:lnTo>
                    <a:pt x="158244" y="272085"/>
                  </a:lnTo>
                  <a:lnTo>
                    <a:pt x="152753" y="263934"/>
                  </a:lnTo>
                  <a:lnTo>
                    <a:pt x="144606" y="258437"/>
                  </a:lnTo>
                  <a:lnTo>
                    <a:pt x="136075" y="256714"/>
                  </a:lnTo>
                  <a:lnTo>
                    <a:pt x="130760" y="256714"/>
                  </a:lnTo>
                  <a:lnTo>
                    <a:pt x="119936" y="243175"/>
                  </a:lnTo>
                  <a:close/>
                </a:path>
                <a:path w="218440" h="384809" extrusionOk="0">
                  <a:moveTo>
                    <a:pt x="134624" y="256421"/>
                  </a:moveTo>
                  <a:lnTo>
                    <a:pt x="133315" y="256421"/>
                  </a:lnTo>
                  <a:lnTo>
                    <a:pt x="132027" y="256526"/>
                  </a:lnTo>
                  <a:lnTo>
                    <a:pt x="130760" y="256714"/>
                  </a:lnTo>
                  <a:lnTo>
                    <a:pt x="136075" y="256714"/>
                  </a:lnTo>
                  <a:lnTo>
                    <a:pt x="134624" y="256421"/>
                  </a:lnTo>
                  <a:close/>
                </a:path>
                <a:path w="218440" h="384809" extrusionOk="0">
                  <a:moveTo>
                    <a:pt x="72174" y="218195"/>
                  </a:moveTo>
                  <a:lnTo>
                    <a:pt x="63881" y="219603"/>
                  </a:lnTo>
                  <a:lnTo>
                    <a:pt x="55885" y="222656"/>
                  </a:lnTo>
                  <a:lnTo>
                    <a:pt x="48427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3" y="220459"/>
                  </a:lnTo>
                  <a:lnTo>
                    <a:pt x="80521" y="218338"/>
                  </a:lnTo>
                  <a:lnTo>
                    <a:pt x="72174" y="218195"/>
                  </a:lnTo>
                  <a:close/>
                </a:path>
                <a:path w="218440" h="384809" extrusionOk="0">
                  <a:moveTo>
                    <a:pt x="153859" y="166675"/>
                  </a:moveTo>
                  <a:lnTo>
                    <a:pt x="143875" y="168689"/>
                  </a:lnTo>
                  <a:lnTo>
                    <a:pt x="135724" y="174183"/>
                  </a:lnTo>
                  <a:lnTo>
                    <a:pt x="130230" y="182330"/>
                  </a:lnTo>
                  <a:lnTo>
                    <a:pt x="128215" y="192308"/>
                  </a:lnTo>
                  <a:lnTo>
                    <a:pt x="130230" y="202293"/>
                  </a:lnTo>
                  <a:lnTo>
                    <a:pt x="135724" y="210447"/>
                  </a:lnTo>
                  <a:lnTo>
                    <a:pt x="143875" y="215945"/>
                  </a:lnTo>
                  <a:lnTo>
                    <a:pt x="153859" y="217961"/>
                  </a:lnTo>
                  <a:lnTo>
                    <a:pt x="155168" y="217961"/>
                  </a:lnTo>
                  <a:lnTo>
                    <a:pt x="156466" y="217857"/>
                  </a:lnTo>
                  <a:lnTo>
                    <a:pt x="157712" y="217668"/>
                  </a:lnTo>
                  <a:lnTo>
                    <a:pt x="190553" y="217668"/>
                  </a:lnTo>
                  <a:lnTo>
                    <a:pt x="177732" y="201648"/>
                  </a:lnTo>
                  <a:lnTo>
                    <a:pt x="178884" y="198758"/>
                  </a:lnTo>
                  <a:lnTo>
                    <a:pt x="179491" y="195606"/>
                  </a:lnTo>
                  <a:lnTo>
                    <a:pt x="179491" y="192308"/>
                  </a:lnTo>
                  <a:lnTo>
                    <a:pt x="177477" y="182330"/>
                  </a:lnTo>
                  <a:lnTo>
                    <a:pt x="171984" y="174183"/>
                  </a:lnTo>
                  <a:lnTo>
                    <a:pt x="163836" y="168689"/>
                  </a:lnTo>
                  <a:lnTo>
                    <a:pt x="153859" y="166675"/>
                  </a:lnTo>
                  <a:close/>
                </a:path>
                <a:path w="218440" h="384809" extrusionOk="0">
                  <a:moveTo>
                    <a:pt x="104112" y="157178"/>
                  </a:moveTo>
                  <a:lnTo>
                    <a:pt x="48427" y="157178"/>
                  </a:lnTo>
                  <a:lnTo>
                    <a:pt x="55885" y="161970"/>
                  </a:lnTo>
                  <a:lnTo>
                    <a:pt x="63881" y="165023"/>
                  </a:lnTo>
                  <a:lnTo>
                    <a:pt x="72174" y="166431"/>
                  </a:lnTo>
                  <a:lnTo>
                    <a:pt x="80521" y="166288"/>
                  </a:lnTo>
                  <a:lnTo>
                    <a:pt x="90473" y="164171"/>
                  </a:lnTo>
                  <a:lnTo>
                    <a:pt x="99877" y="160093"/>
                  </a:lnTo>
                  <a:lnTo>
                    <a:pt x="104112" y="157178"/>
                  </a:lnTo>
                  <a:close/>
                </a:path>
                <a:path w="218440" h="384809" extrusionOk="0">
                  <a:moveTo>
                    <a:pt x="134624" y="76919"/>
                  </a:moveTo>
                  <a:lnTo>
                    <a:pt x="124645" y="78933"/>
                  </a:lnTo>
                  <a:lnTo>
                    <a:pt x="116493" y="84428"/>
                  </a:lnTo>
                  <a:lnTo>
                    <a:pt x="110996" y="92578"/>
                  </a:lnTo>
                  <a:lnTo>
                    <a:pt x="108980" y="102562"/>
                  </a:lnTo>
                  <a:lnTo>
                    <a:pt x="108980" y="105860"/>
                  </a:lnTo>
                  <a:lnTo>
                    <a:pt x="109609" y="109012"/>
                  </a:lnTo>
                  <a:lnTo>
                    <a:pt x="110740" y="111902"/>
                  </a:lnTo>
                  <a:lnTo>
                    <a:pt x="91065" y="136498"/>
                  </a:lnTo>
                  <a:lnTo>
                    <a:pt x="84301" y="140100"/>
                  </a:lnTo>
                  <a:lnTo>
                    <a:pt x="71610" y="141451"/>
                  </a:lnTo>
                  <a:lnTo>
                    <a:pt x="119939" y="141451"/>
                  </a:lnTo>
                  <a:lnTo>
                    <a:pt x="130770" y="127912"/>
                  </a:lnTo>
                  <a:lnTo>
                    <a:pt x="136076" y="127912"/>
                  </a:lnTo>
                  <a:lnTo>
                    <a:pt x="144606" y="126191"/>
                  </a:lnTo>
                  <a:lnTo>
                    <a:pt x="152753" y="120696"/>
                  </a:lnTo>
                  <a:lnTo>
                    <a:pt x="158244" y="112545"/>
                  </a:lnTo>
                  <a:lnTo>
                    <a:pt x="160256" y="102562"/>
                  </a:lnTo>
                  <a:lnTo>
                    <a:pt x="158244" y="92578"/>
                  </a:lnTo>
                  <a:lnTo>
                    <a:pt x="152753" y="84428"/>
                  </a:lnTo>
                  <a:lnTo>
                    <a:pt x="144606" y="78933"/>
                  </a:lnTo>
                  <a:lnTo>
                    <a:pt x="134624" y="76919"/>
                  </a:lnTo>
                  <a:close/>
                </a:path>
                <a:path w="218440" h="384809" extrusionOk="0">
                  <a:moveTo>
                    <a:pt x="136076" y="127912"/>
                  </a:moveTo>
                  <a:lnTo>
                    <a:pt x="130770" y="127912"/>
                  </a:lnTo>
                  <a:lnTo>
                    <a:pt x="132027" y="128100"/>
                  </a:lnTo>
                  <a:lnTo>
                    <a:pt x="133315" y="128205"/>
                  </a:lnTo>
                  <a:lnTo>
                    <a:pt x="134624" y="128205"/>
                  </a:lnTo>
                  <a:lnTo>
                    <a:pt x="136076" y="127912"/>
                  </a:lnTo>
                  <a:close/>
                </a:path>
                <a:path w="218440" h="384809" extrusionOk="0">
                  <a:moveTo>
                    <a:pt x="170721" y="25632"/>
                  </a:moveTo>
                  <a:lnTo>
                    <a:pt x="159482" y="25632"/>
                  </a:lnTo>
                  <a:lnTo>
                    <a:pt x="164864" y="26533"/>
                  </a:lnTo>
                  <a:lnTo>
                    <a:pt x="169879" y="28187"/>
                  </a:lnTo>
                  <a:lnTo>
                    <a:pt x="170721" y="25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4" name="Google Shape;634;p51"/>
            <p:cNvSpPr/>
            <p:nvPr/>
          </p:nvSpPr>
          <p:spPr>
            <a:xfrm>
              <a:off x="12454601" y="1102184"/>
              <a:ext cx="105546" cy="137283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12147171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12019419" y="1102184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12388628" y="867760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12257741" y="867754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12175543" y="995168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297"/>
                  </a:lnTo>
                  <a:lnTo>
                    <a:pt x="7002" y="40911"/>
                  </a:lnTo>
                  <a:lnTo>
                    <a:pt x="14621" y="46037"/>
                  </a:lnTo>
                  <a:lnTo>
                    <a:pt x="23978" y="47914"/>
                  </a:lnTo>
                  <a:lnTo>
                    <a:pt x="33290" y="46037"/>
                  </a:lnTo>
                  <a:lnTo>
                    <a:pt x="40914" y="40911"/>
                  </a:lnTo>
                  <a:lnTo>
                    <a:pt x="46065" y="33297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12121672" y="797535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38"/>
                  </a:lnTo>
                </a:path>
              </a:pathLst>
            </a:custGeom>
            <a:noFill/>
            <a:ln w="354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1204763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12023614" y="791529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1181126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11515489" y="863413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41" y="4355"/>
                  </a:moveTo>
                  <a:lnTo>
                    <a:pt x="0" y="4355"/>
                  </a:lnTo>
                  <a:lnTo>
                    <a:pt x="0" y="175230"/>
                  </a:lnTo>
                  <a:lnTo>
                    <a:pt x="34941" y="175230"/>
                  </a:lnTo>
                  <a:lnTo>
                    <a:pt x="34941" y="75285"/>
                  </a:lnTo>
                  <a:lnTo>
                    <a:pt x="38134" y="59560"/>
                  </a:lnTo>
                  <a:lnTo>
                    <a:pt x="46825" y="46719"/>
                  </a:lnTo>
                  <a:lnTo>
                    <a:pt x="59678" y="38063"/>
                  </a:lnTo>
                  <a:lnTo>
                    <a:pt x="75358" y="34888"/>
                  </a:lnTo>
                  <a:lnTo>
                    <a:pt x="255391" y="34888"/>
                  </a:lnTo>
                  <a:lnTo>
                    <a:pt x="250587" y="27255"/>
                  </a:lnTo>
                  <a:lnTo>
                    <a:pt x="133273" y="27255"/>
                  </a:lnTo>
                  <a:lnTo>
                    <a:pt x="123065" y="16324"/>
                  </a:lnTo>
                  <a:lnTo>
                    <a:pt x="34941" y="16324"/>
                  </a:lnTo>
                  <a:lnTo>
                    <a:pt x="34941" y="4355"/>
                  </a:lnTo>
                  <a:close/>
                </a:path>
                <a:path w="266700" h="175259" extrusionOk="0">
                  <a:moveTo>
                    <a:pt x="191166" y="34888"/>
                  </a:moveTo>
                  <a:lnTo>
                    <a:pt x="75358" y="34888"/>
                  </a:lnTo>
                  <a:lnTo>
                    <a:pt x="91040" y="38079"/>
                  </a:lnTo>
                  <a:lnTo>
                    <a:pt x="103897" y="46762"/>
                  </a:lnTo>
                  <a:lnTo>
                    <a:pt x="112591" y="59608"/>
                  </a:lnTo>
                  <a:lnTo>
                    <a:pt x="115787" y="75285"/>
                  </a:lnTo>
                  <a:lnTo>
                    <a:pt x="115787" y="175230"/>
                  </a:lnTo>
                  <a:lnTo>
                    <a:pt x="150655" y="175230"/>
                  </a:lnTo>
                  <a:lnTo>
                    <a:pt x="150655" y="75285"/>
                  </a:lnTo>
                  <a:lnTo>
                    <a:pt x="153864" y="59560"/>
                  </a:lnTo>
                  <a:lnTo>
                    <a:pt x="162590" y="46719"/>
                  </a:lnTo>
                  <a:lnTo>
                    <a:pt x="175476" y="38063"/>
                  </a:lnTo>
                  <a:lnTo>
                    <a:pt x="191166" y="34888"/>
                  </a:lnTo>
                  <a:close/>
                </a:path>
                <a:path w="266700" h="175259" extrusionOk="0">
                  <a:moveTo>
                    <a:pt x="255391" y="34888"/>
                  </a:moveTo>
                  <a:lnTo>
                    <a:pt x="191166" y="34888"/>
                  </a:lnTo>
                  <a:lnTo>
                    <a:pt x="206847" y="38079"/>
                  </a:lnTo>
                  <a:lnTo>
                    <a:pt x="219700" y="46762"/>
                  </a:lnTo>
                  <a:lnTo>
                    <a:pt x="228390" y="59608"/>
                  </a:lnTo>
                  <a:lnTo>
                    <a:pt x="231584" y="75285"/>
                  </a:lnTo>
                  <a:lnTo>
                    <a:pt x="231584" y="175230"/>
                  </a:lnTo>
                  <a:lnTo>
                    <a:pt x="266452" y="175230"/>
                  </a:lnTo>
                  <a:lnTo>
                    <a:pt x="266452" y="75285"/>
                  </a:lnTo>
                  <a:lnTo>
                    <a:pt x="261249" y="44196"/>
                  </a:lnTo>
                  <a:lnTo>
                    <a:pt x="255391" y="34888"/>
                  </a:lnTo>
                  <a:close/>
                </a:path>
                <a:path w="266700" h="175259" extrusionOk="0">
                  <a:moveTo>
                    <a:pt x="193261" y="0"/>
                  </a:moveTo>
                  <a:lnTo>
                    <a:pt x="176000" y="1913"/>
                  </a:lnTo>
                  <a:lnTo>
                    <a:pt x="159737" y="7372"/>
                  </a:lnTo>
                  <a:lnTo>
                    <a:pt x="145239" y="15960"/>
                  </a:lnTo>
                  <a:lnTo>
                    <a:pt x="133273" y="27255"/>
                  </a:lnTo>
                  <a:lnTo>
                    <a:pt x="250587" y="27255"/>
                  </a:lnTo>
                  <a:lnTo>
                    <a:pt x="246313" y="20464"/>
                  </a:lnTo>
                  <a:lnTo>
                    <a:pt x="223148" y="5321"/>
                  </a:lnTo>
                  <a:lnTo>
                    <a:pt x="193261" y="0"/>
                  </a:lnTo>
                  <a:close/>
                </a:path>
                <a:path w="266700" h="175259" extrusionOk="0">
                  <a:moveTo>
                    <a:pt x="77358" y="0"/>
                  </a:moveTo>
                  <a:lnTo>
                    <a:pt x="63290" y="1527"/>
                  </a:lnTo>
                  <a:lnTo>
                    <a:pt x="51473" y="5433"/>
                  </a:lnTo>
                  <a:lnTo>
                    <a:pt x="41994" y="10703"/>
                  </a:lnTo>
                  <a:lnTo>
                    <a:pt x="34941" y="16324"/>
                  </a:lnTo>
                  <a:lnTo>
                    <a:pt x="123065" y="16324"/>
                  </a:lnTo>
                  <a:lnTo>
                    <a:pt x="122680" y="15911"/>
                  </a:lnTo>
                  <a:lnTo>
                    <a:pt x="109867" y="7329"/>
                  </a:lnTo>
                  <a:lnTo>
                    <a:pt x="94778" y="1896"/>
                  </a:lnTo>
                  <a:lnTo>
                    <a:pt x="77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51"/>
            <p:cNvSpPr/>
            <p:nvPr/>
          </p:nvSpPr>
          <p:spPr>
            <a:xfrm>
              <a:off x="11036394" y="762876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606" y="0"/>
                  </a:moveTo>
                  <a:lnTo>
                    <a:pt x="137792" y="6707"/>
                  </a:lnTo>
                  <a:lnTo>
                    <a:pt x="92993" y="25629"/>
                  </a:lnTo>
                  <a:lnTo>
                    <a:pt x="55012" y="54964"/>
                  </a:lnTo>
                  <a:lnTo>
                    <a:pt x="25651" y="92911"/>
                  </a:lnTo>
                  <a:lnTo>
                    <a:pt x="6713" y="137670"/>
                  </a:lnTo>
                  <a:lnTo>
                    <a:pt x="0" y="187439"/>
                  </a:lnTo>
                  <a:lnTo>
                    <a:pt x="6723" y="237224"/>
                  </a:lnTo>
                  <a:lnTo>
                    <a:pt x="25651" y="281937"/>
                  </a:lnTo>
                  <a:lnTo>
                    <a:pt x="55012" y="319856"/>
                  </a:lnTo>
                  <a:lnTo>
                    <a:pt x="92993" y="349164"/>
                  </a:lnTo>
                  <a:lnTo>
                    <a:pt x="137792" y="368064"/>
                  </a:lnTo>
                  <a:lnTo>
                    <a:pt x="187606" y="374763"/>
                  </a:lnTo>
                  <a:lnTo>
                    <a:pt x="215684" y="372667"/>
                  </a:lnTo>
                  <a:lnTo>
                    <a:pt x="242903" y="366453"/>
                  </a:lnTo>
                  <a:lnTo>
                    <a:pt x="268890" y="356232"/>
                  </a:lnTo>
                  <a:lnTo>
                    <a:pt x="293268" y="342115"/>
                  </a:lnTo>
                  <a:lnTo>
                    <a:pt x="293854" y="341759"/>
                  </a:lnTo>
                  <a:lnTo>
                    <a:pt x="289106" y="336241"/>
                  </a:lnTo>
                  <a:lnTo>
                    <a:pt x="187606" y="336241"/>
                  </a:lnTo>
                  <a:lnTo>
                    <a:pt x="140555" y="328634"/>
                  </a:lnTo>
                  <a:lnTo>
                    <a:pt x="99648" y="307464"/>
                  </a:lnTo>
                  <a:lnTo>
                    <a:pt x="67363" y="275206"/>
                  </a:lnTo>
                  <a:lnTo>
                    <a:pt x="46176" y="234334"/>
                  </a:lnTo>
                  <a:lnTo>
                    <a:pt x="38564" y="187324"/>
                  </a:lnTo>
                  <a:lnTo>
                    <a:pt x="46176" y="140313"/>
                  </a:lnTo>
                  <a:lnTo>
                    <a:pt x="67363" y="99441"/>
                  </a:lnTo>
                  <a:lnTo>
                    <a:pt x="99648" y="67183"/>
                  </a:lnTo>
                  <a:lnTo>
                    <a:pt x="140555" y="46013"/>
                  </a:lnTo>
                  <a:lnTo>
                    <a:pt x="187606" y="38407"/>
                  </a:lnTo>
                  <a:lnTo>
                    <a:pt x="298749" y="38407"/>
                  </a:lnTo>
                  <a:lnTo>
                    <a:pt x="282200" y="25624"/>
                  </a:lnTo>
                  <a:lnTo>
                    <a:pt x="237411" y="6706"/>
                  </a:lnTo>
                  <a:lnTo>
                    <a:pt x="187606" y="0"/>
                  </a:lnTo>
                  <a:close/>
                </a:path>
                <a:path w="375284" h="375284" extrusionOk="0">
                  <a:moveTo>
                    <a:pt x="268588" y="312398"/>
                  </a:moveTo>
                  <a:lnTo>
                    <a:pt x="268117" y="312639"/>
                  </a:lnTo>
                  <a:lnTo>
                    <a:pt x="249404" y="322816"/>
                  </a:lnTo>
                  <a:lnTo>
                    <a:pt x="229578" y="330208"/>
                  </a:lnTo>
                  <a:lnTo>
                    <a:pt x="208893" y="334716"/>
                  </a:lnTo>
                  <a:lnTo>
                    <a:pt x="187606" y="336241"/>
                  </a:lnTo>
                  <a:lnTo>
                    <a:pt x="289106" y="336241"/>
                  </a:lnTo>
                  <a:lnTo>
                    <a:pt x="268588" y="312398"/>
                  </a:lnTo>
                  <a:close/>
                </a:path>
                <a:path w="375284" h="375284" extrusionOk="0">
                  <a:moveTo>
                    <a:pt x="359267" y="254149"/>
                  </a:moveTo>
                  <a:lnTo>
                    <a:pt x="254714" y="254149"/>
                  </a:lnTo>
                  <a:lnTo>
                    <a:pt x="263733" y="265139"/>
                  </a:lnTo>
                  <a:lnTo>
                    <a:pt x="274818" y="273627"/>
                  </a:lnTo>
                  <a:lnTo>
                    <a:pt x="287577" y="279363"/>
                  </a:lnTo>
                  <a:lnTo>
                    <a:pt x="301613" y="282096"/>
                  </a:lnTo>
                  <a:lnTo>
                    <a:pt x="305016" y="282336"/>
                  </a:lnTo>
                  <a:lnTo>
                    <a:pt x="306671" y="282336"/>
                  </a:lnTo>
                  <a:lnTo>
                    <a:pt x="344743" y="269531"/>
                  </a:lnTo>
                  <a:lnTo>
                    <a:pt x="359267" y="254149"/>
                  </a:lnTo>
                  <a:close/>
                </a:path>
                <a:path w="375284" h="375284" extrusionOk="0">
                  <a:moveTo>
                    <a:pt x="187481" y="92541"/>
                  </a:moveTo>
                  <a:lnTo>
                    <a:pt x="150590" y="100002"/>
                  </a:lnTo>
                  <a:lnTo>
                    <a:pt x="120436" y="120335"/>
                  </a:lnTo>
                  <a:lnTo>
                    <a:pt x="100090" y="150467"/>
                  </a:lnTo>
                  <a:lnTo>
                    <a:pt x="92625" y="187324"/>
                  </a:lnTo>
                  <a:lnTo>
                    <a:pt x="100090" y="224179"/>
                  </a:lnTo>
                  <a:lnTo>
                    <a:pt x="120436" y="254307"/>
                  </a:lnTo>
                  <a:lnTo>
                    <a:pt x="150590" y="274637"/>
                  </a:lnTo>
                  <a:lnTo>
                    <a:pt x="187481" y="282096"/>
                  </a:lnTo>
                  <a:lnTo>
                    <a:pt x="206170" y="280256"/>
                  </a:lnTo>
                  <a:lnTo>
                    <a:pt x="223878" y="274860"/>
                  </a:lnTo>
                  <a:lnTo>
                    <a:pt x="240195" y="266096"/>
                  </a:lnTo>
                  <a:lnTo>
                    <a:pt x="254714" y="254149"/>
                  </a:lnTo>
                  <a:lnTo>
                    <a:pt x="359267" y="254149"/>
                  </a:lnTo>
                  <a:lnTo>
                    <a:pt x="359373" y="254015"/>
                  </a:lnTo>
                  <a:lnTo>
                    <a:pt x="364836" y="244449"/>
                  </a:lnTo>
                  <a:lnTo>
                    <a:pt x="365083" y="243814"/>
                  </a:lnTo>
                  <a:lnTo>
                    <a:pt x="304681" y="243814"/>
                  </a:lnTo>
                  <a:lnTo>
                    <a:pt x="304207" y="243699"/>
                  </a:lnTo>
                  <a:lnTo>
                    <a:pt x="187606" y="243699"/>
                  </a:lnTo>
                  <a:lnTo>
                    <a:pt x="165646" y="239266"/>
                  </a:lnTo>
                  <a:lnTo>
                    <a:pt x="147706" y="227181"/>
                  </a:lnTo>
                  <a:lnTo>
                    <a:pt x="135606" y="209261"/>
                  </a:lnTo>
                  <a:lnTo>
                    <a:pt x="131168" y="187324"/>
                  </a:lnTo>
                  <a:lnTo>
                    <a:pt x="135606" y="165382"/>
                  </a:lnTo>
                  <a:lnTo>
                    <a:pt x="147706" y="147462"/>
                  </a:lnTo>
                  <a:lnTo>
                    <a:pt x="165646" y="135379"/>
                  </a:lnTo>
                  <a:lnTo>
                    <a:pt x="187606" y="130948"/>
                  </a:lnTo>
                  <a:lnTo>
                    <a:pt x="261683" y="130948"/>
                  </a:lnTo>
                  <a:lnTo>
                    <a:pt x="254517" y="120335"/>
                  </a:lnTo>
                  <a:lnTo>
                    <a:pt x="224365" y="100002"/>
                  </a:lnTo>
                  <a:lnTo>
                    <a:pt x="187481" y="92541"/>
                  </a:lnTo>
                  <a:close/>
                </a:path>
                <a:path w="375284" h="375284" extrusionOk="0">
                  <a:moveTo>
                    <a:pt x="298749" y="38407"/>
                  </a:moveTo>
                  <a:lnTo>
                    <a:pt x="187606" y="38407"/>
                  </a:lnTo>
                  <a:lnTo>
                    <a:pt x="234657" y="46013"/>
                  </a:lnTo>
                  <a:lnTo>
                    <a:pt x="275561" y="67183"/>
                  </a:lnTo>
                  <a:lnTo>
                    <a:pt x="307843" y="99441"/>
                  </a:lnTo>
                  <a:lnTo>
                    <a:pt x="329027" y="140313"/>
                  </a:lnTo>
                  <a:lnTo>
                    <a:pt x="336638" y="187324"/>
                  </a:lnTo>
                  <a:lnTo>
                    <a:pt x="336417" y="195340"/>
                  </a:lnTo>
                  <a:lnTo>
                    <a:pt x="320966" y="239174"/>
                  </a:lnTo>
                  <a:lnTo>
                    <a:pt x="304681" y="243814"/>
                  </a:lnTo>
                  <a:lnTo>
                    <a:pt x="365083" y="243814"/>
                  </a:lnTo>
                  <a:lnTo>
                    <a:pt x="368962" y="233835"/>
                  </a:lnTo>
                  <a:lnTo>
                    <a:pt x="369674" y="231479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49" y="216789"/>
                  </a:lnTo>
                  <a:lnTo>
                    <a:pt x="374090" y="207583"/>
                  </a:lnTo>
                  <a:lnTo>
                    <a:pt x="374825" y="197850"/>
                  </a:lnTo>
                  <a:lnTo>
                    <a:pt x="375067" y="187324"/>
                  </a:lnTo>
                  <a:lnTo>
                    <a:pt x="368406" y="137603"/>
                  </a:lnTo>
                  <a:lnTo>
                    <a:pt x="349504" y="92877"/>
                  </a:lnTo>
                  <a:lnTo>
                    <a:pt x="320166" y="54949"/>
                  </a:lnTo>
                  <a:lnTo>
                    <a:pt x="298749" y="38407"/>
                  </a:lnTo>
                  <a:close/>
                </a:path>
                <a:path w="375284" h="375284" extrusionOk="0">
                  <a:moveTo>
                    <a:pt x="261683" y="130948"/>
                  </a:moveTo>
                  <a:lnTo>
                    <a:pt x="187606" y="130948"/>
                  </a:lnTo>
                  <a:lnTo>
                    <a:pt x="209563" y="135397"/>
                  </a:lnTo>
                  <a:lnTo>
                    <a:pt x="227496" y="147509"/>
                  </a:lnTo>
                  <a:lnTo>
                    <a:pt x="239589" y="165435"/>
                  </a:lnTo>
                  <a:lnTo>
                    <a:pt x="244023" y="187324"/>
                  </a:lnTo>
                  <a:lnTo>
                    <a:pt x="239589" y="209261"/>
                  </a:lnTo>
                  <a:lnTo>
                    <a:pt x="227496" y="227181"/>
                  </a:lnTo>
                  <a:lnTo>
                    <a:pt x="209563" y="239266"/>
                  </a:lnTo>
                  <a:lnTo>
                    <a:pt x="187606" y="243699"/>
                  </a:lnTo>
                  <a:lnTo>
                    <a:pt x="304207" y="243699"/>
                  </a:lnTo>
                  <a:lnTo>
                    <a:pt x="296892" y="241924"/>
                  </a:lnTo>
                  <a:lnTo>
                    <a:pt x="289702" y="237199"/>
                  </a:lnTo>
                  <a:lnTo>
                    <a:pt x="284438" y="229329"/>
                  </a:lnTo>
                  <a:lnTo>
                    <a:pt x="282326" y="217857"/>
                  </a:lnTo>
                  <a:lnTo>
                    <a:pt x="282326" y="187324"/>
                  </a:lnTo>
                  <a:lnTo>
                    <a:pt x="274861" y="150467"/>
                  </a:lnTo>
                  <a:lnTo>
                    <a:pt x="261683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46" name="Google Shape;646;p51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51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7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9" y="101899"/>
                </a:lnTo>
                <a:lnTo>
                  <a:pt x="272991" y="74037"/>
                </a:lnTo>
                <a:lnTo>
                  <a:pt x="267569" y="46174"/>
                </a:lnTo>
                <a:lnTo>
                  <a:pt x="251301" y="21682"/>
                </a:lnTo>
                <a:lnTo>
                  <a:pt x="226806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51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51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0" name="Google Shape;650;p51"/>
          <p:cNvSpPr/>
          <p:nvPr/>
        </p:nvSpPr>
        <p:spPr>
          <a:xfrm>
            <a:off x="13402733" y="0"/>
            <a:ext cx="6701366" cy="1172739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p51"/>
          <p:cNvSpPr txBox="1"/>
          <p:nvPr/>
        </p:nvSpPr>
        <p:spPr>
          <a:xfrm>
            <a:off x="1782550" y="622850"/>
            <a:ext cx="6278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  <a:endParaRPr sz="2800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Виды ОС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3600438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ru-RU" dirty="0"/>
              <a:t>Формирование культуры ОС –</a:t>
            </a:r>
            <a:br>
              <a:rPr lang="ru-RU" dirty="0"/>
            </a:br>
            <a:r>
              <a:rPr lang="ru-RU" dirty="0"/>
              <a:t>атмосфера развития и разделения 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2C833C-96D0-654B-B2E3-E02E927DF6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1924" y="3725668"/>
            <a:ext cx="11360252" cy="757350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9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ru-RU" dirty="0"/>
              <a:t>Где? 360, </a:t>
            </a:r>
            <a:r>
              <a:rPr lang="en-US" dirty="0"/>
              <a:t>one-to-one, </a:t>
            </a:r>
            <a:r>
              <a:rPr lang="ru-RU" dirty="0"/>
              <a:t>центры развития, формы самооценки, </a:t>
            </a:r>
            <a:r>
              <a:rPr lang="ru-RU" dirty="0" err="1"/>
              <a:t>бэстпректисес</a:t>
            </a:r>
            <a:r>
              <a:rPr lang="ru-RU" dirty="0"/>
              <a:t>, другое!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27A254-0E2F-1642-B448-27699701BD7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20548" y="4235938"/>
            <a:ext cx="8263003" cy="626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46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Сущность обратной связи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4B0C21F-18FC-DA45-9985-053D8B9D9A00}"/>
              </a:ext>
            </a:extLst>
          </p:cNvPr>
          <p:cNvSpPr/>
          <p:nvPr/>
        </p:nvSpPr>
        <p:spPr>
          <a:xfrm>
            <a:off x="988873" y="4271244"/>
            <a:ext cx="10052050" cy="36471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300" i="1" dirty="0" err="1">
                <a:highlight>
                  <a:srgbClr val="FFFFFF"/>
                </a:highlight>
                <a:latin typeface="IBM Plex Sans"/>
              </a:rPr>
              <a:t>Гэллвей</a:t>
            </a:r>
            <a:r>
              <a:rPr lang="ru-RU" sz="3300" i="1" dirty="0">
                <a:highlight>
                  <a:srgbClr val="FFFFFF"/>
                </a:highlight>
                <a:latin typeface="IBM Plex Sans"/>
              </a:rPr>
              <a:t> определил сущность </a:t>
            </a:r>
            <a:r>
              <a:rPr lang="ru-RU" sz="3300" i="1" dirty="0" err="1">
                <a:highlight>
                  <a:srgbClr val="FFFFFF"/>
                </a:highlight>
                <a:latin typeface="IBM Plex Sans"/>
              </a:rPr>
              <a:t>коучинга</a:t>
            </a:r>
            <a:r>
              <a:rPr lang="ru-RU" sz="3300" i="1" dirty="0">
                <a:highlight>
                  <a:srgbClr val="FFFFFF"/>
                </a:highlight>
                <a:latin typeface="IBM Plex Sans"/>
              </a:rPr>
              <a:t>. </a:t>
            </a:r>
          </a:p>
          <a:p>
            <a:pPr algn="ctr"/>
            <a:endParaRPr lang="ru-RU" sz="3300" i="1" dirty="0">
              <a:highlight>
                <a:srgbClr val="FFFFFF"/>
              </a:highlight>
              <a:latin typeface="IBM Plex Sans"/>
            </a:endParaRPr>
          </a:p>
          <a:p>
            <a:pPr algn="ctr"/>
            <a:r>
              <a:rPr lang="ru-RU" sz="3300" i="1" dirty="0" err="1">
                <a:highlight>
                  <a:srgbClr val="FFFFFF"/>
                </a:highlight>
                <a:latin typeface="IBM Plex Sans"/>
              </a:rPr>
              <a:t>Коучинг</a:t>
            </a:r>
            <a:r>
              <a:rPr lang="ru-RU" sz="3300" i="1" dirty="0">
                <a:highlight>
                  <a:srgbClr val="FFFFFF"/>
                </a:highlight>
                <a:latin typeface="IBM Plex Sans"/>
              </a:rPr>
              <a:t> — это раскрытие потенциала человека с целью максимального повышения его эффективности. </a:t>
            </a:r>
          </a:p>
          <a:p>
            <a:pPr algn="ctr"/>
            <a:endParaRPr lang="ru-RU" sz="3300" i="1" dirty="0">
              <a:highlight>
                <a:srgbClr val="FFFFFF"/>
              </a:highlight>
              <a:latin typeface="IBM Plex Sans"/>
            </a:endParaRPr>
          </a:p>
          <a:p>
            <a:pPr algn="ctr"/>
            <a:r>
              <a:rPr lang="ru-RU" sz="3300" i="1" dirty="0" err="1">
                <a:highlight>
                  <a:srgbClr val="FFFFFF"/>
                </a:highlight>
                <a:latin typeface="IBM Plex Sans"/>
              </a:rPr>
              <a:t>Коучинг</a:t>
            </a:r>
            <a:r>
              <a:rPr lang="ru-RU" sz="3300" i="1" dirty="0">
                <a:highlight>
                  <a:srgbClr val="FFFFFF"/>
                </a:highlight>
                <a:latin typeface="IBM Plex Sans"/>
              </a:rPr>
              <a:t> не учит, а помогает учиться.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3D9E18-D0ED-CD49-A596-5CCAD183DAD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94393" y="3457825"/>
            <a:ext cx="5357703" cy="52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40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Пять видов обратной </a:t>
            </a:r>
            <a:r>
              <a:rPr lang="ru-RU" dirty="0"/>
              <a:t>связи Дж.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Уитмора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EE086FC-4E5C-DD4D-A30B-824C7313DA56}"/>
              </a:ext>
            </a:extLst>
          </p:cNvPr>
          <p:cNvSpPr/>
          <p:nvPr/>
        </p:nvSpPr>
        <p:spPr>
          <a:xfrm>
            <a:off x="1047087" y="3118621"/>
            <a:ext cx="18191171" cy="834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sz="2400" b="1" dirty="0">
                <a:highlight>
                  <a:srgbClr val="FFFFFF"/>
                </a:highlight>
                <a:latin typeface="IBM Plex Sans"/>
              </a:rPr>
              <a:t>I. </a:t>
            </a:r>
            <a:r>
              <a:rPr lang="ru-RU" sz="2400" b="1" dirty="0">
                <a:solidFill>
                  <a:srgbClr val="FF0000"/>
                </a:solidFill>
                <a:highlight>
                  <a:srgbClr val="FFFFFF"/>
                </a:highlight>
                <a:latin typeface="IBM Plex Sans"/>
              </a:rPr>
              <a:t>Восклицание начальника</a:t>
            </a:r>
            <a:r>
              <a:rPr lang="ru-RU" sz="2400" dirty="0">
                <a:highlight>
                  <a:srgbClr val="FFFFFF"/>
                </a:highlight>
                <a:latin typeface="IBM Plex Sans"/>
              </a:rPr>
              <a:t>: «От вас никакой пользы!»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highlight>
                  <a:srgbClr val="FFFFFF"/>
                </a:highlight>
                <a:latin typeface="IBM Plex Sans"/>
              </a:rPr>
              <a:t>Это направленная на личность критика, подрывающая самоуважение и веру в себя. Дальнейшая работа подчиненного будет только хуже. Никакой пользы от этого замечания нет.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highlight>
                  <a:srgbClr val="FFFFFF"/>
                </a:highlight>
                <a:latin typeface="IBM Plex Sans"/>
              </a:rPr>
              <a:t>II</a:t>
            </a:r>
            <a:r>
              <a:rPr lang="ru-RU" sz="2400" b="1" dirty="0">
                <a:highlight>
                  <a:srgbClr val="FFFFFF"/>
                </a:highlight>
                <a:latin typeface="IBM Plex Sans"/>
              </a:rPr>
              <a:t>. </a:t>
            </a:r>
            <a:r>
              <a:rPr lang="ru-RU" sz="2400" b="1" dirty="0">
                <a:solidFill>
                  <a:srgbClr val="C00000"/>
                </a:solidFill>
                <a:highlight>
                  <a:srgbClr val="FFFFFF"/>
                </a:highlight>
                <a:latin typeface="IBM Plex Sans"/>
              </a:rPr>
              <a:t>Приговор начальника</a:t>
            </a:r>
            <a:r>
              <a:rPr lang="ru-RU" sz="2400" dirty="0">
                <a:highlight>
                  <a:srgbClr val="FFFFFF"/>
                </a:highlight>
                <a:latin typeface="IBM Plex Sans"/>
              </a:rPr>
              <a:t>: «Этот доклад плох».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highlight>
                  <a:srgbClr val="FFFFFF"/>
                </a:highlight>
                <a:latin typeface="IBM Plex Sans"/>
              </a:rPr>
              <a:t>Оценочное суждение направлено на документ, а не на человека, но все равно подрывает самоуважение подчиненного, пусть и не столь безнадежно, как высказывание А, и тоже не дает никакой информации, руководствуясь которой автор мог бы исправить текст.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highlight>
                  <a:srgbClr val="FFFFFF"/>
                </a:highlight>
                <a:latin typeface="IBM Plex Sans"/>
              </a:rPr>
              <a:t>III</a:t>
            </a:r>
            <a:r>
              <a:rPr lang="ru-RU" sz="2400" b="1" dirty="0">
                <a:highlight>
                  <a:srgbClr val="FFFFFF"/>
                </a:highlight>
                <a:latin typeface="IBM Plex Sans"/>
              </a:rPr>
              <a:t>. </a:t>
            </a:r>
            <a:r>
              <a:rPr lang="ru-RU" sz="2400" b="1" dirty="0">
                <a:solidFill>
                  <a:srgbClr val="002060"/>
                </a:solidFill>
                <a:highlight>
                  <a:srgbClr val="FFFFFF"/>
                </a:highlight>
                <a:latin typeface="IBM Plex Sans"/>
              </a:rPr>
              <a:t>Суждение начальника</a:t>
            </a:r>
            <a:r>
              <a:rPr lang="ru-RU" sz="2400" dirty="0">
                <a:highlight>
                  <a:srgbClr val="FFFFFF"/>
                </a:highlight>
                <a:latin typeface="IBM Plex Sans"/>
              </a:rPr>
              <a:t>: «Ваш доклад ясен и лаконичен, но подача и презентация не достигают целевой аудитории».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highlight>
                  <a:srgbClr val="FFFFFF"/>
                </a:highlight>
                <a:latin typeface="IBM Plex Sans"/>
              </a:rPr>
              <a:t>Тут уже нет личной критики и исполнитель получает кое-какую </a:t>
            </a:r>
            <a:r>
              <a:rPr lang="ru-RU" sz="2400" dirty="0" err="1">
                <a:highlight>
                  <a:srgbClr val="FFFFFF"/>
                </a:highlight>
                <a:latin typeface="IBM Plex Sans"/>
              </a:rPr>
              <a:t>информацию,которой</a:t>
            </a:r>
            <a:r>
              <a:rPr lang="ru-RU" sz="2400" dirty="0">
                <a:highlight>
                  <a:srgbClr val="FFFFFF"/>
                </a:highlight>
                <a:latin typeface="IBM Plex Sans"/>
              </a:rPr>
              <a:t> мог бы руководствоваться, но не хватает деталей и не пробуждается инициатива.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highlight>
                  <a:srgbClr val="FFFFFF"/>
                </a:highlight>
                <a:latin typeface="IBM Plex Sans"/>
              </a:rPr>
              <a:t>IV</a:t>
            </a:r>
            <a:r>
              <a:rPr lang="ru-RU" sz="2400" b="1" dirty="0">
                <a:highlight>
                  <a:srgbClr val="FFFFFF"/>
                </a:highlight>
                <a:latin typeface="IBM Plex Sans"/>
              </a:rPr>
              <a:t>. </a:t>
            </a:r>
            <a:r>
              <a:rPr lang="ru-RU" sz="2400" b="1" dirty="0">
                <a:solidFill>
                  <a:srgbClr val="92D050"/>
                </a:solidFill>
                <a:highlight>
                  <a:srgbClr val="FFFFFF"/>
                </a:highlight>
                <a:latin typeface="IBM Plex Sans"/>
              </a:rPr>
              <a:t>Вопрос начальника</a:t>
            </a:r>
            <a:r>
              <a:rPr lang="ru-RU" sz="2400" dirty="0">
                <a:highlight>
                  <a:srgbClr val="FFFFFF"/>
                </a:highlight>
                <a:latin typeface="IBM Plex Sans"/>
              </a:rPr>
              <a:t>: «Как вы сами оцениваете свое выступление?» Теперь инициатива переходит к исполнителю, но, скорее всего, ответом на такой вопрос будет либо расплывчатое «нормально», либо оценочное суждение о работе: «замечательно», «плоховато», а полезного описания так и не сложится.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highlight>
                  <a:srgbClr val="FFFFFF"/>
                </a:highlight>
                <a:latin typeface="IBM Plex Sans"/>
              </a:rPr>
              <a:t>V</a:t>
            </a:r>
            <a:r>
              <a:rPr lang="ru-RU" sz="2400" b="1" dirty="0">
                <a:highlight>
                  <a:srgbClr val="FFFFFF"/>
                </a:highlight>
                <a:latin typeface="IBM Plex Sans"/>
              </a:rPr>
              <a:t>. </a:t>
            </a:r>
            <a:r>
              <a:rPr lang="ru-RU" sz="2400" b="1" dirty="0">
                <a:solidFill>
                  <a:srgbClr val="00B050"/>
                </a:solidFill>
                <a:highlight>
                  <a:srgbClr val="FFFFFF"/>
                </a:highlight>
                <a:latin typeface="IBM Plex Sans"/>
              </a:rPr>
              <a:t>Вопросы начальника</a:t>
            </a:r>
            <a:r>
              <a:rPr lang="ru-RU" sz="2400" dirty="0">
                <a:highlight>
                  <a:srgbClr val="FFFFFF"/>
                </a:highlight>
                <a:latin typeface="IBM Plex Sans"/>
              </a:rPr>
              <a:t>: «В чем основная цель доклада?», «В какой мере вам удалось достичь этой цели?», «Какие пункты, по вашему мнению, следует подчеркнуть?», «Какова целевая аудитория?» и т. д.</a:t>
            </a:r>
          </a:p>
        </p:txBody>
      </p:sp>
    </p:spTree>
    <p:extLst>
      <p:ext uri="{BB962C8B-B14F-4D97-AF65-F5344CB8AC3E}">
        <p14:creationId xmlns:p14="http://schemas.microsoft.com/office/powerpoint/2010/main" val="197896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Умения </a:t>
            </a:r>
            <a:r>
              <a:rPr lang="ru-RU" dirty="0" err="1"/>
              <a:t>коуч</a:t>
            </a:r>
            <a:r>
              <a:rPr lang="ru-RU" dirty="0"/>
              <a:t>-менеджера для ОС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B0D4C4-2671-CA46-84F1-B2C56C692E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0851" y="3109169"/>
            <a:ext cx="8505856" cy="79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24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Активное слушание для сбора информации и </a:t>
            </a:r>
            <a:r>
              <a:rPr lang="ru-RU" sz="11000" dirty="0" err="1"/>
              <a:t>эмпатии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776138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Методика спецслужб для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-менеджера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AC01B6-8157-5A44-92FE-6A57896A44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27600" y="3118621"/>
            <a:ext cx="10248900" cy="74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3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Активное слушание: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FF956117-A946-554F-B67E-5E69E22FE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966610"/>
              </p:ext>
            </p:extLst>
          </p:nvPr>
        </p:nvGraphicFramePr>
        <p:xfrm>
          <a:off x="1047088" y="2832090"/>
          <a:ext cx="18049812" cy="702908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016604">
                  <a:extLst>
                    <a:ext uri="{9D8B030D-6E8A-4147-A177-3AD203B41FA5}">
                      <a16:colId xmlns:a16="http://schemas.microsoft.com/office/drawing/2014/main" val="1545836079"/>
                    </a:ext>
                  </a:extLst>
                </a:gridCol>
                <a:gridCol w="6016604">
                  <a:extLst>
                    <a:ext uri="{9D8B030D-6E8A-4147-A177-3AD203B41FA5}">
                      <a16:colId xmlns:a16="http://schemas.microsoft.com/office/drawing/2014/main" val="97129519"/>
                    </a:ext>
                  </a:extLst>
                </a:gridCol>
                <a:gridCol w="6016604">
                  <a:extLst>
                    <a:ext uri="{9D8B030D-6E8A-4147-A177-3AD203B41FA5}">
                      <a16:colId xmlns:a16="http://schemas.microsoft.com/office/drawing/2014/main" val="2418206719"/>
                    </a:ext>
                  </a:extLst>
                </a:gridCol>
              </a:tblGrid>
              <a:tr h="1405817">
                <a:tc>
                  <a:txBody>
                    <a:bodyPr/>
                    <a:lstStyle/>
                    <a:p>
                      <a:pPr algn="ctr"/>
                      <a:endParaRPr lang="ru-RU" sz="3600" dirty="0"/>
                    </a:p>
                    <a:p>
                      <a:pPr algn="ctr"/>
                      <a:r>
                        <a:rPr lang="ru-RU" sz="3600" dirty="0"/>
                        <a:t>Вербально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600" dirty="0"/>
                    </a:p>
                    <a:p>
                      <a:pPr algn="ctr"/>
                      <a:r>
                        <a:rPr lang="ru-RU" sz="3600" dirty="0" err="1"/>
                        <a:t>Паравербально</a:t>
                      </a:r>
                      <a:endParaRPr lang="ru-RU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600" dirty="0"/>
                    </a:p>
                    <a:p>
                      <a:pPr algn="ctr"/>
                      <a:r>
                        <a:rPr lang="ru-RU" sz="3600" dirty="0" err="1"/>
                        <a:t>Невербально</a:t>
                      </a:r>
                      <a:endParaRPr lang="ru-RU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444190"/>
                  </a:ext>
                </a:extLst>
              </a:tr>
              <a:tr h="1405817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800" b="0" i="0" u="none" strike="noStrike" cap="none" dirty="0">
                          <a:ln>
                            <a:solidFill>
                              <a:schemeClr val="accent1">
                                <a:alpha val="7900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Ага - Угу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800" b="0" i="0" u="none" strike="noStrike" cap="none" dirty="0">
                          <a:ln>
                            <a:solidFill>
                              <a:schemeClr val="accent1">
                                <a:alpha val="67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 интересом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800" b="0" i="0" u="none" strike="noStrike" cap="none" dirty="0">
                          <a:ln>
                            <a:solidFill>
                              <a:schemeClr val="accent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Кивки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331897"/>
                  </a:ext>
                </a:extLst>
              </a:tr>
              <a:tr h="1405817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800" b="0" i="0" u="none" strike="noStrike" cap="none" dirty="0">
                          <a:ln>
                            <a:solidFill>
                              <a:schemeClr val="accent1">
                                <a:alpha val="7900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Уточняющие вопросы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800" b="0" i="0" u="none" strike="noStrike" cap="none" dirty="0">
                          <a:ln>
                            <a:solidFill>
                              <a:schemeClr val="accent1">
                                <a:alpha val="67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 горящими глазами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800" b="0" i="0" u="none" strike="noStrike" cap="none" dirty="0">
                          <a:ln>
                            <a:solidFill>
                              <a:schemeClr val="accent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Слегка склонив набок голову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112981"/>
                  </a:ext>
                </a:extLst>
              </a:tr>
              <a:tr h="1405817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800" b="0" i="0" u="none" strike="noStrike" cap="none" dirty="0" err="1">
                          <a:ln>
                            <a:solidFill>
                              <a:schemeClr val="accent1">
                                <a:alpha val="7900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Парафразирование</a:t>
                      </a:r>
                      <a:endParaRPr lang="ru-RU" sz="2800" b="0" i="0" u="none" strike="noStrike" cap="none" dirty="0">
                        <a:ln>
                          <a:solidFill>
                            <a:schemeClr val="accent1">
                              <a:alpha val="79000"/>
                            </a:schemeClr>
                          </a:solidFill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800" b="0" i="0" u="none" strike="noStrike" cap="none" dirty="0">
                          <a:ln>
                            <a:solidFill>
                              <a:schemeClr val="accent1">
                                <a:alpha val="67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Как бы желая разобраться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2800" b="0" i="0" u="none" strike="noStrike" cap="none" dirty="0">
                          <a:ln>
                            <a:solidFill>
                              <a:schemeClr val="accent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 отображением эмоциональных жестов и мимики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087149"/>
                  </a:ext>
                </a:extLst>
              </a:tr>
              <a:tr h="1405817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800" b="0" i="0" u="none" strike="noStrike" cap="none" dirty="0" err="1">
                          <a:ln>
                            <a:solidFill>
                              <a:schemeClr val="accent1">
                                <a:alpha val="79000"/>
                              </a:schemeClr>
                            </a:solidFill>
                          </a:ln>
                          <a:solidFill>
                            <a:schemeClr val="tx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Резюмирование</a:t>
                      </a:r>
                      <a:endParaRPr lang="ru-RU" sz="2800" b="0" i="0" u="none" strike="noStrike" cap="none" dirty="0">
                        <a:ln>
                          <a:solidFill>
                            <a:schemeClr val="accent1">
                              <a:alpha val="79000"/>
                            </a:schemeClr>
                          </a:solidFill>
                        </a:ln>
                        <a:solidFill>
                          <a:schemeClr val="tx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800" b="0" i="0" u="none" strike="noStrike" cap="none" dirty="0">
                          <a:ln>
                            <a:solidFill>
                              <a:schemeClr val="accent1">
                                <a:alpha val="67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 вопросительной интонацией и заинтересованностью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800" b="0" i="0" u="none" strike="noStrike" cap="none" dirty="0">
                          <a:ln>
                            <a:solidFill>
                              <a:schemeClr val="accent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Ладонями и пальцами, дополняя картину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6319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200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Я-высказывания вместо Ты-высказываний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307032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55"/>
          <p:cNvGrpSpPr/>
          <p:nvPr/>
        </p:nvGrpSpPr>
        <p:grpSpPr>
          <a:xfrm>
            <a:off x="14868658" y="741514"/>
            <a:ext cx="4183492" cy="510674"/>
            <a:chOff x="14868658" y="741514"/>
            <a:chExt cx="4183492" cy="510674"/>
          </a:xfrm>
        </p:grpSpPr>
        <p:grpSp>
          <p:nvGrpSpPr>
            <p:cNvPr id="768" name="Google Shape;768;p55"/>
            <p:cNvGrpSpPr/>
            <p:nvPr/>
          </p:nvGrpSpPr>
          <p:grpSpPr>
            <a:xfrm>
              <a:off x="14868658" y="741514"/>
              <a:ext cx="2249397" cy="384810"/>
              <a:chOff x="14868658" y="741514"/>
              <a:chExt cx="2249397" cy="384810"/>
            </a:xfrm>
          </p:grpSpPr>
          <p:sp>
            <p:nvSpPr>
              <p:cNvPr id="769" name="Google Shape;769;p55"/>
              <p:cNvSpPr/>
              <p:nvPr/>
            </p:nvSpPr>
            <p:spPr>
              <a:xfrm>
                <a:off x="16985455" y="863642"/>
                <a:ext cx="132600" cy="1797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0" name="Google Shape;770;p55"/>
              <p:cNvSpPr/>
              <p:nvPr/>
            </p:nvSpPr>
            <p:spPr>
              <a:xfrm>
                <a:off x="16807130" y="863278"/>
                <a:ext cx="153300" cy="1752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1" name="Google Shape;771;p55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790"/>
                    </a:lnTo>
                  </a:path>
                </a:pathLst>
              </a:custGeom>
              <a:noFill/>
              <a:ln w="35500" cap="flat" cmpd="sng">
                <a:solidFill>
                  <a:srgbClr val="08090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2" name="Google Shape;772;p55"/>
              <p:cNvSpPr/>
              <p:nvPr/>
            </p:nvSpPr>
            <p:spPr>
              <a:xfrm>
                <a:off x="16726822" y="793261"/>
                <a:ext cx="45719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3" name="Google Shape;773;p55"/>
              <p:cNvSpPr/>
              <p:nvPr/>
            </p:nvSpPr>
            <p:spPr>
              <a:xfrm>
                <a:off x="16406094" y="863279"/>
                <a:ext cx="285600" cy="1797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4" name="Google Shape;774;p55"/>
              <p:cNvSpPr/>
              <p:nvPr/>
            </p:nvSpPr>
            <p:spPr>
              <a:xfrm>
                <a:off x="16192698" y="798734"/>
                <a:ext cx="184500" cy="23970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5" name="Google Shape;775;p55"/>
              <p:cNvSpPr/>
              <p:nvPr/>
            </p:nvSpPr>
            <p:spPr>
              <a:xfrm>
                <a:off x="16060138" y="867723"/>
                <a:ext cx="108584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790"/>
                    </a:lnTo>
                    <a:lnTo>
                      <a:pt x="108268" y="170790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6" name="Google Shape;776;p55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08090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7" name="Google Shape;777;p55"/>
              <p:cNvSpPr/>
              <p:nvPr/>
            </p:nvSpPr>
            <p:spPr>
              <a:xfrm>
                <a:off x="15822866" y="863019"/>
                <a:ext cx="171300" cy="17970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8" name="Google Shape;778;p55"/>
              <p:cNvSpPr/>
              <p:nvPr/>
            </p:nvSpPr>
            <p:spPr>
              <a:xfrm>
                <a:off x="15381527" y="795871"/>
                <a:ext cx="216000" cy="24600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9" name="Google Shape;779;p55"/>
              <p:cNvSpPr/>
              <p:nvPr/>
            </p:nvSpPr>
            <p:spPr>
              <a:xfrm>
                <a:off x="15626336" y="863018"/>
                <a:ext cx="171600" cy="1797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0" name="Google Shape;780;p55"/>
              <p:cNvSpPr/>
              <p:nvPr/>
            </p:nvSpPr>
            <p:spPr>
              <a:xfrm>
                <a:off x="15061006" y="741515"/>
                <a:ext cx="218440" cy="384809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1" name="Google Shape;781;p55"/>
              <p:cNvSpPr/>
              <p:nvPr/>
            </p:nvSpPr>
            <p:spPr>
              <a:xfrm>
                <a:off x="14868658" y="741514"/>
                <a:ext cx="218440" cy="384809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82" name="Google Shape;782;p55"/>
            <p:cNvGrpSpPr/>
            <p:nvPr/>
          </p:nvGrpSpPr>
          <p:grpSpPr>
            <a:xfrm>
              <a:off x="17528366" y="762876"/>
              <a:ext cx="1523784" cy="489312"/>
              <a:chOff x="17528366" y="762876"/>
              <a:chExt cx="1523784" cy="489312"/>
            </a:xfrm>
          </p:grpSpPr>
          <p:sp>
            <p:nvSpPr>
              <p:cNvPr id="783" name="Google Shape;783;p55"/>
              <p:cNvSpPr/>
              <p:nvPr/>
            </p:nvSpPr>
            <p:spPr>
              <a:xfrm>
                <a:off x="18946550" y="1102188"/>
                <a:ext cx="105600" cy="1374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4" name="Google Shape;784;p55"/>
              <p:cNvSpPr/>
              <p:nvPr/>
            </p:nvSpPr>
            <p:spPr>
              <a:xfrm>
                <a:off x="18639120" y="1102188"/>
                <a:ext cx="285000" cy="105300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5" name="Google Shape;785;p55"/>
              <p:cNvSpPr/>
              <p:nvPr/>
            </p:nvSpPr>
            <p:spPr>
              <a:xfrm>
                <a:off x="18511367" y="1102188"/>
                <a:ext cx="105600" cy="150000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6" name="Google Shape;786;p55"/>
              <p:cNvSpPr/>
              <p:nvPr/>
            </p:nvSpPr>
            <p:spPr>
              <a:xfrm>
                <a:off x="18880577" y="867760"/>
                <a:ext cx="158100" cy="175200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7" name="Google Shape;787;p55"/>
              <p:cNvSpPr/>
              <p:nvPr/>
            </p:nvSpPr>
            <p:spPr>
              <a:xfrm>
                <a:off x="18749691" y="867765"/>
                <a:ext cx="107100" cy="171000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8" name="Google Shape;788;p55"/>
              <p:cNvSpPr/>
              <p:nvPr/>
            </p:nvSpPr>
            <p:spPr>
              <a:xfrm>
                <a:off x="18667494" y="995168"/>
                <a:ext cx="48259" cy="48259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297"/>
                    </a:lnTo>
                    <a:lnTo>
                      <a:pt x="7002" y="40911"/>
                    </a:lnTo>
                    <a:lnTo>
                      <a:pt x="14621" y="46037"/>
                    </a:lnTo>
                    <a:lnTo>
                      <a:pt x="23978" y="47914"/>
                    </a:lnTo>
                    <a:lnTo>
                      <a:pt x="33290" y="46037"/>
                    </a:lnTo>
                    <a:lnTo>
                      <a:pt x="40914" y="40911"/>
                    </a:lnTo>
                    <a:lnTo>
                      <a:pt x="46065" y="33297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9" name="Google Shape;789;p55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38"/>
                    </a:lnTo>
                  </a:path>
                </a:pathLst>
              </a:custGeom>
              <a:noFill/>
              <a:ln w="3547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0" name="Google Shape;790;p55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1" name="Google Shape;791;p55"/>
              <p:cNvSpPr/>
              <p:nvPr/>
            </p:nvSpPr>
            <p:spPr>
              <a:xfrm>
                <a:off x="18515563" y="791529"/>
                <a:ext cx="48259" cy="48259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6"/>
                    </a:lnTo>
                    <a:lnTo>
                      <a:pt x="7002" y="6999"/>
                    </a:lnTo>
                    <a:lnTo>
                      <a:pt x="1876" y="14612"/>
                    </a:lnTo>
                    <a:lnTo>
                      <a:pt x="0" y="23957"/>
                    </a:lnTo>
                    <a:lnTo>
                      <a:pt x="1891" y="33297"/>
                    </a:lnTo>
                    <a:lnTo>
                      <a:pt x="7041" y="40911"/>
                    </a:lnTo>
                    <a:lnTo>
                      <a:pt x="14665" y="46037"/>
                    </a:lnTo>
                    <a:lnTo>
                      <a:pt x="23978" y="47914"/>
                    </a:lnTo>
                    <a:lnTo>
                      <a:pt x="33335" y="46037"/>
                    </a:lnTo>
                    <a:lnTo>
                      <a:pt x="40954" y="40911"/>
                    </a:lnTo>
                    <a:lnTo>
                      <a:pt x="46080" y="33297"/>
                    </a:lnTo>
                    <a:lnTo>
                      <a:pt x="47956" y="23957"/>
                    </a:lnTo>
                    <a:lnTo>
                      <a:pt x="46065" y="14612"/>
                    </a:lnTo>
                    <a:lnTo>
                      <a:pt x="40914" y="6999"/>
                    </a:lnTo>
                    <a:lnTo>
                      <a:pt x="33290" y="1876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2" name="Google Shape;792;p55"/>
              <p:cNvSpPr/>
              <p:nvPr/>
            </p:nvSpPr>
            <p:spPr>
              <a:xfrm>
                <a:off x="18303213" y="863418"/>
                <a:ext cx="180300" cy="17970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3" name="Google Shape;793;p55"/>
              <p:cNvSpPr/>
              <p:nvPr/>
            </p:nvSpPr>
            <p:spPr>
              <a:xfrm>
                <a:off x="18007406" y="863413"/>
                <a:ext cx="266700" cy="175259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55"/>
                    </a:moveTo>
                    <a:lnTo>
                      <a:pt x="0" y="4355"/>
                    </a:lnTo>
                    <a:lnTo>
                      <a:pt x="0" y="175230"/>
                    </a:lnTo>
                    <a:lnTo>
                      <a:pt x="34972" y="175230"/>
                    </a:lnTo>
                    <a:lnTo>
                      <a:pt x="34972" y="75285"/>
                    </a:lnTo>
                    <a:lnTo>
                      <a:pt x="38166" y="59560"/>
                    </a:lnTo>
                    <a:lnTo>
                      <a:pt x="46857" y="46719"/>
                    </a:lnTo>
                    <a:lnTo>
                      <a:pt x="59710" y="38063"/>
                    </a:lnTo>
                    <a:lnTo>
                      <a:pt x="75390" y="34888"/>
                    </a:lnTo>
                    <a:lnTo>
                      <a:pt x="255423" y="34888"/>
                    </a:lnTo>
                    <a:lnTo>
                      <a:pt x="250619" y="27255"/>
                    </a:lnTo>
                    <a:lnTo>
                      <a:pt x="133304" y="27255"/>
                    </a:lnTo>
                    <a:lnTo>
                      <a:pt x="123096" y="16324"/>
                    </a:lnTo>
                    <a:lnTo>
                      <a:pt x="34972" y="16324"/>
                    </a:lnTo>
                    <a:lnTo>
                      <a:pt x="34972" y="4355"/>
                    </a:lnTo>
                    <a:close/>
                  </a:path>
                  <a:path w="266700" h="175259" extrusionOk="0">
                    <a:moveTo>
                      <a:pt x="191198" y="34888"/>
                    </a:moveTo>
                    <a:lnTo>
                      <a:pt x="75390" y="34888"/>
                    </a:lnTo>
                    <a:lnTo>
                      <a:pt x="91072" y="38079"/>
                    </a:lnTo>
                    <a:lnTo>
                      <a:pt x="103928" y="46762"/>
                    </a:lnTo>
                    <a:lnTo>
                      <a:pt x="112623" y="59608"/>
                    </a:lnTo>
                    <a:lnTo>
                      <a:pt x="115818" y="75285"/>
                    </a:lnTo>
                    <a:lnTo>
                      <a:pt x="115818" y="175230"/>
                    </a:lnTo>
                    <a:lnTo>
                      <a:pt x="150686" y="175230"/>
                    </a:lnTo>
                    <a:lnTo>
                      <a:pt x="150686" y="75285"/>
                    </a:lnTo>
                    <a:lnTo>
                      <a:pt x="153896" y="59560"/>
                    </a:lnTo>
                    <a:lnTo>
                      <a:pt x="162622" y="46719"/>
                    </a:lnTo>
                    <a:lnTo>
                      <a:pt x="175507" y="38063"/>
                    </a:lnTo>
                    <a:lnTo>
                      <a:pt x="191198" y="34888"/>
                    </a:lnTo>
                    <a:close/>
                  </a:path>
                  <a:path w="266700" h="175259" extrusionOk="0">
                    <a:moveTo>
                      <a:pt x="255423" y="34888"/>
                    </a:moveTo>
                    <a:lnTo>
                      <a:pt x="191198" y="34888"/>
                    </a:lnTo>
                    <a:lnTo>
                      <a:pt x="206878" y="38079"/>
                    </a:lnTo>
                    <a:lnTo>
                      <a:pt x="219731" y="46762"/>
                    </a:lnTo>
                    <a:lnTo>
                      <a:pt x="228422" y="59608"/>
                    </a:lnTo>
                    <a:lnTo>
                      <a:pt x="231615" y="75285"/>
                    </a:lnTo>
                    <a:lnTo>
                      <a:pt x="231615" y="175230"/>
                    </a:lnTo>
                    <a:lnTo>
                      <a:pt x="266484" y="175230"/>
                    </a:lnTo>
                    <a:lnTo>
                      <a:pt x="266484" y="75285"/>
                    </a:lnTo>
                    <a:lnTo>
                      <a:pt x="261280" y="44196"/>
                    </a:lnTo>
                    <a:lnTo>
                      <a:pt x="255423" y="3488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3"/>
                    </a:lnTo>
                    <a:lnTo>
                      <a:pt x="159768" y="7372"/>
                    </a:lnTo>
                    <a:lnTo>
                      <a:pt x="145270" y="15960"/>
                    </a:lnTo>
                    <a:lnTo>
                      <a:pt x="133304" y="27255"/>
                    </a:lnTo>
                    <a:lnTo>
                      <a:pt x="250619" y="27255"/>
                    </a:lnTo>
                    <a:lnTo>
                      <a:pt x="246344" y="20464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7"/>
                    </a:lnTo>
                    <a:lnTo>
                      <a:pt x="51504" y="5433"/>
                    </a:lnTo>
                    <a:lnTo>
                      <a:pt x="42026" y="10703"/>
                    </a:lnTo>
                    <a:lnTo>
                      <a:pt x="34972" y="16324"/>
                    </a:lnTo>
                    <a:lnTo>
                      <a:pt x="123096" y="16324"/>
                    </a:lnTo>
                    <a:lnTo>
                      <a:pt x="122711" y="15911"/>
                    </a:lnTo>
                    <a:lnTo>
                      <a:pt x="109898" y="7329"/>
                    </a:lnTo>
                    <a:lnTo>
                      <a:pt x="94810" y="1896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4" name="Google Shape;794;p55"/>
              <p:cNvSpPr/>
              <p:nvPr/>
            </p:nvSpPr>
            <p:spPr>
              <a:xfrm>
                <a:off x="17528366" y="762876"/>
                <a:ext cx="375284" cy="375284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57" y="254149"/>
                    </a:moveTo>
                    <a:lnTo>
                      <a:pt x="254651" y="254149"/>
                    </a:lnTo>
                    <a:lnTo>
                      <a:pt x="263675" y="265139"/>
                    </a:lnTo>
                    <a:lnTo>
                      <a:pt x="274770" y="273627"/>
                    </a:lnTo>
                    <a:lnTo>
                      <a:pt x="287536" y="279363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31"/>
                    </a:lnTo>
                    <a:lnTo>
                      <a:pt x="359257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57" y="254149"/>
                    </a:lnTo>
                    <a:lnTo>
                      <a:pt x="359364" y="254015"/>
                    </a:lnTo>
                    <a:lnTo>
                      <a:pt x="364849" y="244449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2"/>
                    </a:lnTo>
                    <a:lnTo>
                      <a:pt x="147704" y="147462"/>
                    </a:lnTo>
                    <a:lnTo>
                      <a:pt x="165611" y="135379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95" name="Google Shape;795;p55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6" name="Google Shape;796;p55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7" name="Google Shape;797;p55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Google Shape;798;p55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Google Shape;800;p55"/>
          <p:cNvSpPr txBox="1">
            <a:spLocks noGrp="1"/>
          </p:cNvSpPr>
          <p:nvPr>
            <p:ph type="title"/>
          </p:nvPr>
        </p:nvSpPr>
        <p:spPr>
          <a:xfrm>
            <a:off x="9618373" y="2179850"/>
            <a:ext cx="79248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097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Дмитрий Зверев</a:t>
            </a:r>
            <a:endParaRPr sz="6600" dirty="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18415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ru-RU" sz="2850" dirty="0">
                <a:solidFill>
                  <a:srgbClr val="9698A6"/>
                </a:solidFill>
              </a:rPr>
              <a:t>Бизнес-психолог в сфере образования</a:t>
            </a:r>
            <a:endParaRPr sz="2850" dirty="0">
              <a:solidFill>
                <a:srgbClr val="9698A6"/>
              </a:solidFill>
            </a:endParaRPr>
          </a:p>
        </p:txBody>
      </p:sp>
      <p:sp>
        <p:nvSpPr>
          <p:cNvPr id="801" name="Google Shape;801;p55"/>
          <p:cNvSpPr txBox="1"/>
          <p:nvPr/>
        </p:nvSpPr>
        <p:spPr>
          <a:xfrm>
            <a:off x="9616000" y="4672125"/>
            <a:ext cx="7924800" cy="49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1765300" lvl="0">
              <a:lnSpc>
                <a:spcPct val="101299"/>
              </a:lnSpc>
            </a:pP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PhD, </a:t>
            </a: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in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ho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use 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и в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консатинге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13 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лет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28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HR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 в </a:t>
            </a: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P&amp;G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Изучал бизнес-психологию в университетах Великобритании;</a:t>
            </a: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Преподаватель НИУ ВШЭ;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lang="ru-RU"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Руководитель отдела обучения и развития в крупных компаниях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Внешний эксперт </a:t>
            </a:r>
            <a:r>
              <a:rPr lang="en-US" sz="2850" dirty="0" err="1">
                <a:latin typeface="IBM Plex Sans"/>
                <a:ea typeface="IBM Plex Sans"/>
                <a:cs typeface="IBM Plex Sans"/>
                <a:sym typeface="IBM Plex Sans"/>
              </a:rPr>
              <a:t>hh.ru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 (e-learning,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коучинг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, семинары и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уоркшопы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Внешний эксперт АНКОР (методология учебных проектов, оценка персонала, корпоративные исследования)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2" name="Google Shape;802;p55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IBM Plex Sans"/>
                <a:ea typeface="IBM Plex Sans"/>
                <a:cs typeface="IBM Plex Sans"/>
                <a:sym typeface="IBM Plex Sans"/>
              </a:rPr>
              <a:t>Давайте знакомиться</a:t>
            </a:r>
            <a:endParaRPr sz="2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" name="Изображение 4">
            <a:extLst>
              <a:ext uri="{FF2B5EF4-FFF2-40B4-BE49-F238E27FC236}">
                <a16:creationId xmlns:a16="http://schemas.microsoft.com/office/drawing/2014/main" id="{6836943F-52BB-B343-A6D1-B6069BC5488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368" b="-1"/>
          <a:stretch/>
        </p:blipFill>
        <p:spPr>
          <a:xfrm>
            <a:off x="1047088" y="1800834"/>
            <a:ext cx="7540344" cy="8881200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Говорим </a:t>
            </a:r>
            <a:r>
              <a:rPr lang="ru-RU" sz="6600" b="1" u="sng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объективно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или </a:t>
            </a:r>
            <a:r>
              <a:rPr lang="ru-RU" sz="6600" b="1" u="sng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 себе</a:t>
            </a:r>
            <a:endParaRPr sz="6600" u="sng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76B86AE-C8F6-2744-953E-A29B3C10E41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82017" y="3717925"/>
            <a:ext cx="11740065" cy="66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66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Технология ОС </a:t>
            </a:r>
            <a:r>
              <a:rPr lang="ru-RU" sz="11000" dirty="0" err="1"/>
              <a:t>коуч</a:t>
            </a:r>
            <a:r>
              <a:rPr lang="ru-RU" sz="11000" dirty="0"/>
              <a:t>-менеджера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455262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Технология ОС компании </a:t>
            </a:r>
            <a:r>
              <a:rPr lang="en-US" dirty="0"/>
              <a:t>Apple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Стрелка вправо 2">
            <a:extLst>
              <a:ext uri="{FF2B5EF4-FFF2-40B4-BE49-F238E27FC236}">
                <a16:creationId xmlns:a16="http://schemas.microsoft.com/office/drawing/2014/main" id="{C0E7451E-D2D1-7740-9525-8D8B193D89C3}"/>
              </a:ext>
            </a:extLst>
          </p:cNvPr>
          <p:cNvSpPr/>
          <p:nvPr/>
        </p:nvSpPr>
        <p:spPr>
          <a:xfrm>
            <a:off x="1403323" y="4196787"/>
            <a:ext cx="4943689" cy="333487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KEEP </a:t>
            </a:r>
          </a:p>
          <a:p>
            <a:pPr algn="ctr"/>
            <a:r>
              <a:rPr lang="ru-RU" sz="3400" b="1" dirty="0"/>
              <a:t>Продолжай делать это!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53C39F66-74A3-0A4D-9EEE-22CA022ED75F}"/>
              </a:ext>
            </a:extLst>
          </p:cNvPr>
          <p:cNvSpPr/>
          <p:nvPr/>
        </p:nvSpPr>
        <p:spPr>
          <a:xfrm>
            <a:off x="7548485" y="3398930"/>
            <a:ext cx="4930588" cy="49305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/>
              <a:t>STOP!</a:t>
            </a:r>
          </a:p>
          <a:p>
            <a:pPr algn="ctr"/>
            <a:r>
              <a:rPr lang="ru-RU" sz="3400" b="1" dirty="0"/>
              <a:t>Так больше не делай!</a:t>
            </a:r>
          </a:p>
        </p:txBody>
      </p:sp>
      <p:sp>
        <p:nvSpPr>
          <p:cNvPr id="7" name="Крест 6">
            <a:extLst>
              <a:ext uri="{FF2B5EF4-FFF2-40B4-BE49-F238E27FC236}">
                <a16:creationId xmlns:a16="http://schemas.microsoft.com/office/drawing/2014/main" id="{D82C2F61-2E3C-3045-B179-912F8DCA620C}"/>
              </a:ext>
            </a:extLst>
          </p:cNvPr>
          <p:cNvSpPr/>
          <p:nvPr/>
        </p:nvSpPr>
        <p:spPr>
          <a:xfrm>
            <a:off x="13575702" y="3509725"/>
            <a:ext cx="4727511" cy="4708993"/>
          </a:xfrm>
          <a:prstGeom prst="plu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START!</a:t>
            </a:r>
          </a:p>
          <a:p>
            <a:pPr algn="ctr"/>
            <a:r>
              <a:rPr lang="ru-RU" sz="3600" b="1" dirty="0"/>
              <a:t>Что можно начать делать? Попробуй это!</a:t>
            </a:r>
          </a:p>
        </p:txBody>
      </p:sp>
    </p:spTree>
    <p:extLst>
      <p:ext uri="{BB962C8B-B14F-4D97-AF65-F5344CB8AC3E}">
        <p14:creationId xmlns:p14="http://schemas.microsoft.com/office/powerpoint/2010/main" val="157815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ru-RU" dirty="0"/>
              <a:t>«Невозможно решить проблему на том же уровне, на котором она возникла. Нужно стать выше этой проблемы, поднявшись на следующий уровень». Альберт Эйнштейн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618A2BC-25AF-FA47-8537-45DAFD2BA0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32826" y="6164628"/>
            <a:ext cx="6361905" cy="450337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72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Пирамида логических уровней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Дилтса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6E10D6F2-9529-374B-942F-D0B53D671CF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6519"/>
          <a:stretch/>
        </p:blipFill>
        <p:spPr>
          <a:xfrm>
            <a:off x="4349750" y="3118621"/>
            <a:ext cx="11404600" cy="798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55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Пирамида логических уровней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Дилтса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5" name="Google Shape;838;p56">
            <a:extLst>
              <a:ext uri="{FF2B5EF4-FFF2-40B4-BE49-F238E27FC236}">
                <a16:creationId xmlns:a16="http://schemas.microsoft.com/office/drawing/2014/main" id="{068FDDD1-95D9-6243-8BB1-83E7702A766A}"/>
              </a:ext>
            </a:extLst>
          </p:cNvPr>
          <p:cNvSpPr txBox="1"/>
          <p:nvPr/>
        </p:nvSpPr>
        <p:spPr>
          <a:xfrm>
            <a:off x="1047088" y="2915104"/>
            <a:ext cx="10996229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19050" marR="508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</a:pPr>
            <a:r>
              <a:rPr lang="ru-RU" sz="3300" b="1" dirty="0">
                <a:highlight>
                  <a:srgbClr val="FFFFFF"/>
                </a:highlight>
                <a:latin typeface="IBM Plex Sans"/>
              </a:rPr>
              <a:t>Сотрудник не справляется с проектом: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Какова ситуация? Что сейчас на передовой проблемы?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Что ты уже делал? Что сработало, а что нет? Что надо срочно внедрять? Где можешь найти ресурсы?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Благодаря каким своим качествам ты сможешь переменить ситуацию?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Почему для тебя важно решить этот кейс?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Кем ты видишь себя? Что сейчас не ведёт тебя к этому ОЖБ?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Каким менеджером ты хочешь стать? Как проект поможет в этом?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DDEC8F-7C3D-2C4A-ABCE-6CBC63AC88A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551" r="2593"/>
          <a:stretch/>
        </p:blipFill>
        <p:spPr>
          <a:xfrm>
            <a:off x="12113785" y="2915104"/>
            <a:ext cx="7147924" cy="781817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58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CEDE15-4E8F-6B44-83F1-3CE6D799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6596" b="1" dirty="0"/>
              <a:t>ИТОГИ</a:t>
            </a:r>
            <a:br>
              <a:rPr lang="ru-RU" sz="3958" dirty="0"/>
            </a:br>
            <a:br>
              <a:rPr lang="ru-RU" sz="3958" dirty="0"/>
            </a:br>
            <a:br>
              <a:rPr lang="ru-RU" sz="3958" dirty="0"/>
            </a:br>
            <a:r>
              <a:rPr lang="ru-RU" sz="3958" b="1" dirty="0"/>
              <a:t>Практическое задание:</a:t>
            </a:r>
            <a:br>
              <a:rPr lang="ru-RU" sz="3958" b="1" dirty="0"/>
            </a:br>
            <a:br>
              <a:rPr lang="ru-RU" sz="3958" b="1" dirty="0"/>
            </a:br>
            <a:r>
              <a:rPr lang="ru-RU" sz="3958" b="1" dirty="0"/>
              <a:t>- </a:t>
            </a:r>
            <a:r>
              <a:rPr lang="ru-RU" sz="3958" dirty="0"/>
              <a:t>Решить кейс, описать беседу.</a:t>
            </a:r>
            <a:br>
              <a:rPr lang="ru-RU" sz="3958" dirty="0"/>
            </a:br>
            <a:br>
              <a:rPr lang="ru-RU" sz="3958" dirty="0"/>
            </a:br>
            <a:r>
              <a:rPr lang="ru-RU" sz="3200" dirty="0"/>
              <a:t>Только что прошла важная презентация, определяющая для проекта. Она прошла неудачно, ваш партнёр, проводивший её, часто запинался, запутался в слайдах, не смог ответить на несколько важных вопросов. В то же время, презентация охватывала все важные аспекты. Вы выходите в коридор вместе с ним.</a:t>
            </a:r>
            <a:endParaRPr lang="ru-RU" sz="1814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F0F6E7-E852-0E41-A6EC-1FB72C99B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Какой вид ОС применяете вы?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EB179C-B1BF-2641-A1C1-5A0E65773A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0994571" y="5088124"/>
            <a:ext cx="8121655" cy="15478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Метод разведчиков.</a:t>
            </a:r>
            <a:endParaRPr lang="en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F5BBCE-F462-0E44-80B6-A29523BD0765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1193936" y="8888212"/>
            <a:ext cx="7922290" cy="1492456"/>
          </a:xfrm>
        </p:spPr>
        <p:txBody>
          <a:bodyPr>
            <a:normAutofit/>
          </a:bodyPr>
          <a:lstStyle/>
          <a:p>
            <a:r>
              <a:rPr lang="ru-RU" dirty="0" err="1"/>
              <a:t>Коучинговая</a:t>
            </a:r>
            <a:r>
              <a:rPr lang="ru-RU" dirty="0"/>
              <a:t> ОС!</a:t>
            </a:r>
          </a:p>
        </p:txBody>
      </p:sp>
    </p:spTree>
    <p:extLst>
      <p:ext uri="{BB962C8B-B14F-4D97-AF65-F5344CB8AC3E}">
        <p14:creationId xmlns:p14="http://schemas.microsoft.com/office/powerpoint/2010/main" val="3920779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Снимок экрана 2019-07-22 в 16.05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73"/>
          <a:stretch/>
        </p:blipFill>
        <p:spPr>
          <a:xfrm>
            <a:off x="5842864" y="209948"/>
            <a:ext cx="8418376" cy="877853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DB54E4-7C90-DD4C-9ADE-BBAE10CA04F5}"/>
              </a:ext>
            </a:extLst>
          </p:cNvPr>
          <p:cNvSpPr/>
          <p:nvPr/>
        </p:nvSpPr>
        <p:spPr>
          <a:xfrm>
            <a:off x="6623584" y="10058580"/>
            <a:ext cx="807754" cy="7060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309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DC2975-0F5D-8F4D-9DB0-7745057D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411" y="4607456"/>
            <a:ext cx="4837547" cy="3811401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449C6B-5713-B24C-A6C9-6A3598A2D3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026646" y="4607783"/>
            <a:ext cx="4838044" cy="3811073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819AC59-0890-F345-9202-55B86F6FCA3B}"/>
              </a:ext>
            </a:extLst>
          </p:cNvPr>
          <p:cNvSpPr/>
          <p:nvPr/>
        </p:nvSpPr>
        <p:spPr>
          <a:xfrm>
            <a:off x="1239410" y="8607850"/>
            <a:ext cx="10052050" cy="3207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https://www.youtube.com/c/</a:t>
            </a:r>
            <a:r>
              <a:rPr lang="ru-RU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обществомертвыхпоэтов</a:t>
            </a:r>
            <a:endParaRPr lang="ru-RU" sz="14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98AE79-0A79-A94A-9C54-2C469F3B0A1A}"/>
              </a:ext>
            </a:extLst>
          </p:cNvPr>
          <p:cNvSpPr/>
          <p:nvPr/>
        </p:nvSpPr>
        <p:spPr>
          <a:xfrm>
            <a:off x="14763017" y="8609620"/>
            <a:ext cx="4838044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https://www.youtube.com/c/dazverev</a:t>
            </a:r>
            <a:endParaRPr lang="ru-RU" sz="14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Изображение 3" descr="Снимок экрана 2019-07-22 в 16.05.22.png">
            <a:extLst>
              <a:ext uri="{FF2B5EF4-FFF2-40B4-BE49-F238E27FC236}">
                <a16:creationId xmlns:a16="http://schemas.microsoft.com/office/drawing/2014/main" id="{239ADB54-E0EB-C74E-A30A-C2E8B0950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8" b="12806"/>
          <a:stretch/>
        </p:blipFill>
        <p:spPr>
          <a:xfrm>
            <a:off x="5842862" y="8798166"/>
            <a:ext cx="8418376" cy="6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01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332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>
              <a:lnSpc>
                <a:spcPts val="5440"/>
              </a:lnSpc>
            </a:pPr>
            <a:r>
              <a:rPr lang="ru-RU" sz="11000" dirty="0"/>
              <a:t>Вопросы в чат</a:t>
            </a:r>
            <a:r>
              <a:rPr lang="en-US" sz="11000" dirty="0"/>
              <a:t> =) </a:t>
            </a:r>
            <a:br>
              <a:rPr lang="ru-RU" sz="11000" dirty="0"/>
            </a:br>
            <a:br>
              <a:rPr lang="en-US" sz="11000" dirty="0"/>
            </a:br>
            <a:br>
              <a:rPr lang="en-US" sz="11000" dirty="0"/>
            </a:br>
            <a:r>
              <a:rPr lang="ru-RU" sz="11000" dirty="0"/>
              <a:t>Тест</a:t>
            </a:r>
            <a:r>
              <a:rPr lang="en-US" sz="11000" dirty="0"/>
              <a:t> </a:t>
            </a:r>
            <a:r>
              <a:rPr lang="ru-RU" sz="11000" dirty="0"/>
              <a:t>на </a:t>
            </a:r>
            <a:r>
              <a:rPr lang="en-US" sz="11000" dirty="0" err="1"/>
              <a:t>menti.com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3358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oogle Shape;1226;p67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27" name="Google Shape;1227;p67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8" name="Google Shape;1228;p67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9" name="Google Shape;1229;p6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0" name="Google Shape;1230;p67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1" name="Google Shape;1231;p67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2" name="Google Shape;1232;p67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3" name="Google Shape;1233;p67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4" name="Google Shape;1234;p6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5" name="Google Shape;1235;p67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6" name="Google Shape;1236;p67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7" name="Google Shape;1237;p67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8" name="Google Shape;1238;p67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9" name="Google Shape;1239;p67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0" name="Google Shape;1240;p67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1" name="Google Shape;1241;p67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2" name="Google Shape;1242;p67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3" name="Google Shape;1243;p67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4" name="Google Shape;1244;p67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5" name="Google Shape;1245;p67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6" name="Google Shape;1246;p67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7" name="Google Shape;1247;p67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8" name="Google Shape;1248;p67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9" name="Google Shape;1249;p67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0" name="Google Shape;1250;p67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1" name="Google Shape;1251;p67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52" name="Google Shape;1252;p67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3" name="Google Shape;1253;p67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4" name="Google Shape;1254;p6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5" name="Google Shape;1255;p67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6" name="Google Shape;1256;p67"/>
          <p:cNvSpPr txBox="1">
            <a:spLocks noGrp="1"/>
          </p:cNvSpPr>
          <p:nvPr>
            <p:ph type="title"/>
          </p:nvPr>
        </p:nvSpPr>
        <p:spPr>
          <a:xfrm>
            <a:off x="997930" y="2344574"/>
            <a:ext cx="8717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План курса:</a:t>
            </a:r>
            <a:endParaRPr dirty="0"/>
          </a:p>
        </p:txBody>
      </p:sp>
      <p:sp>
        <p:nvSpPr>
          <p:cNvPr id="1259" name="Google Shape;1259;p67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5" name="Google Shape;838;p56">
            <a:extLst>
              <a:ext uri="{FF2B5EF4-FFF2-40B4-BE49-F238E27FC236}">
                <a16:creationId xmlns:a16="http://schemas.microsoft.com/office/drawing/2014/main" id="{659E49D2-4D61-8C4E-B67F-08DA3D9E95C3}"/>
              </a:ext>
            </a:extLst>
          </p:cNvPr>
          <p:cNvSpPr txBox="1"/>
          <p:nvPr/>
        </p:nvSpPr>
        <p:spPr>
          <a:xfrm>
            <a:off x="996581" y="3774144"/>
            <a:ext cx="18042104" cy="671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1. Введение в управление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2. Планирование управленческой деятельности с помощью инструментов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3. Структура и технологии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-сессии для 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u="sng" dirty="0">
                <a:highlight>
                  <a:srgbClr val="FFFFFF"/>
                </a:highlight>
                <a:latin typeface="IBM Plex Sans"/>
              </a:rPr>
              <a:t>Урок 4. Обратная связь в стиле </a:t>
            </a:r>
            <a:r>
              <a:rPr lang="ru-RU" sz="3300" u="sng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u="sng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5. Мотивация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6.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Коучинговый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подход для управленческого контроля 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7. Саморазвитие менеджера с помощью инструментов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8. Командный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как инструмент 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706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4" name="Google Shape;1294;p68"/>
          <p:cNvSpPr txBox="1">
            <a:spLocks noGrp="1"/>
          </p:cNvSpPr>
          <p:nvPr>
            <p:ph type="title"/>
          </p:nvPr>
        </p:nvSpPr>
        <p:spPr>
          <a:xfrm>
            <a:off x="10622106" y="2277053"/>
            <a:ext cx="58998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Итоговое задание:</a:t>
            </a:r>
            <a:endParaRPr dirty="0"/>
          </a:p>
        </p:txBody>
      </p:sp>
      <p:sp>
        <p:nvSpPr>
          <p:cNvPr id="1295" name="Google Shape;1295;p68"/>
          <p:cNvSpPr txBox="1"/>
          <p:nvPr/>
        </p:nvSpPr>
        <p:spPr>
          <a:xfrm>
            <a:off x="10610414" y="4783477"/>
            <a:ext cx="8244900" cy="5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4500"/>
              </a:lnSpc>
            </a:pPr>
            <a:r>
              <a:rPr lang="ru-RU" sz="4800" dirty="0">
                <a:solidFill>
                  <a:srgbClr val="1D1D1B"/>
                </a:solidFill>
                <a:latin typeface="IBM Plex Sans"/>
              </a:rPr>
              <a:t>Подготовить презентацию значимых находок и </a:t>
            </a:r>
            <a:r>
              <a:rPr lang="ru-RU" sz="4800" dirty="0" err="1">
                <a:solidFill>
                  <a:srgbClr val="1D1D1B"/>
                </a:solidFill>
                <a:latin typeface="IBM Plex Sans"/>
              </a:rPr>
              <a:t>инсайтов</a:t>
            </a:r>
            <a:r>
              <a:rPr lang="ru-RU" sz="4800" dirty="0">
                <a:solidFill>
                  <a:srgbClr val="1D1D1B"/>
                </a:solidFill>
                <a:latin typeface="IBM Plex Sans"/>
              </a:rPr>
              <a:t> из курса и их имплементации.</a:t>
            </a:r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2E7C758-60ED-7848-B859-5C205E0343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7646" y="1827050"/>
            <a:ext cx="8074349" cy="80743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56"/>
          <p:cNvGrpSpPr/>
          <p:nvPr/>
        </p:nvGrpSpPr>
        <p:grpSpPr>
          <a:xfrm>
            <a:off x="14868658" y="741509"/>
            <a:ext cx="4183492" cy="510679"/>
            <a:chOff x="14868658" y="741509"/>
            <a:chExt cx="4183492" cy="510679"/>
          </a:xfrm>
        </p:grpSpPr>
        <p:sp>
          <p:nvSpPr>
            <p:cNvPr id="808" name="Google Shape;808;p56"/>
            <p:cNvSpPr/>
            <p:nvPr/>
          </p:nvSpPr>
          <p:spPr>
            <a:xfrm>
              <a:off x="16985455" y="863648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9" name="Google Shape;809;p56"/>
            <p:cNvSpPr/>
            <p:nvPr/>
          </p:nvSpPr>
          <p:spPr>
            <a:xfrm>
              <a:off x="16807130" y="863283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0" name="Google Shape;810;p56"/>
            <p:cNvSpPr/>
            <p:nvPr/>
          </p:nvSpPr>
          <p:spPr>
            <a:xfrm>
              <a:off x="16749391" y="86773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1" name="Google Shape;811;p56"/>
            <p:cNvSpPr/>
            <p:nvPr/>
          </p:nvSpPr>
          <p:spPr>
            <a:xfrm>
              <a:off x="16726822" y="793266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p56"/>
            <p:cNvSpPr/>
            <p:nvPr/>
          </p:nvSpPr>
          <p:spPr>
            <a:xfrm>
              <a:off x="16406094" y="863284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p56"/>
            <p:cNvSpPr/>
            <p:nvPr/>
          </p:nvSpPr>
          <p:spPr>
            <a:xfrm>
              <a:off x="16192698" y="798740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4" name="Google Shape;814;p56"/>
            <p:cNvSpPr/>
            <p:nvPr/>
          </p:nvSpPr>
          <p:spPr>
            <a:xfrm>
              <a:off x="16060138" y="867728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5" name="Google Shape;815;p5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6" name="Google Shape;816;p56"/>
            <p:cNvSpPr/>
            <p:nvPr/>
          </p:nvSpPr>
          <p:spPr>
            <a:xfrm>
              <a:off x="15822866" y="863025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7" name="Google Shape;817;p56"/>
            <p:cNvSpPr/>
            <p:nvPr/>
          </p:nvSpPr>
          <p:spPr>
            <a:xfrm>
              <a:off x="15381527" y="795876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8" name="Google Shape;818;p56"/>
            <p:cNvSpPr/>
            <p:nvPr/>
          </p:nvSpPr>
          <p:spPr>
            <a:xfrm>
              <a:off x="15626336" y="863023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9" name="Google Shape;819;p5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0" name="Google Shape;820;p56"/>
            <p:cNvSpPr/>
            <p:nvPr/>
          </p:nvSpPr>
          <p:spPr>
            <a:xfrm>
              <a:off x="14868658" y="741509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1" name="Google Shape;821;p56"/>
            <p:cNvSpPr/>
            <p:nvPr/>
          </p:nvSpPr>
          <p:spPr>
            <a:xfrm>
              <a:off x="18946550" y="1102188"/>
              <a:ext cx="105600" cy="1374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2" name="Google Shape;822;p56"/>
            <p:cNvSpPr/>
            <p:nvPr/>
          </p:nvSpPr>
          <p:spPr>
            <a:xfrm>
              <a:off x="18639120" y="1102188"/>
              <a:ext cx="285000" cy="105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3" name="Google Shape;823;p56"/>
            <p:cNvSpPr/>
            <p:nvPr/>
          </p:nvSpPr>
          <p:spPr>
            <a:xfrm>
              <a:off x="18511367" y="1102188"/>
              <a:ext cx="105600" cy="1500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4" name="Google Shape;824;p56"/>
            <p:cNvSpPr/>
            <p:nvPr/>
          </p:nvSpPr>
          <p:spPr>
            <a:xfrm>
              <a:off x="18880577" y="867760"/>
              <a:ext cx="158100" cy="1752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5" name="Google Shape;825;p56"/>
            <p:cNvSpPr/>
            <p:nvPr/>
          </p:nvSpPr>
          <p:spPr>
            <a:xfrm>
              <a:off x="18749691" y="867754"/>
              <a:ext cx="107100" cy="1710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6" name="Google Shape;826;p56"/>
            <p:cNvSpPr/>
            <p:nvPr/>
          </p:nvSpPr>
          <p:spPr>
            <a:xfrm>
              <a:off x="18667494" y="995168"/>
              <a:ext cx="48259" cy="48259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18613620" y="797535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8" name="Google Shape;828;p56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9" name="Google Shape;829;p56"/>
            <p:cNvSpPr/>
            <p:nvPr/>
          </p:nvSpPr>
          <p:spPr>
            <a:xfrm>
              <a:off x="18515563" y="791529"/>
              <a:ext cx="48259" cy="48259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0" name="Google Shape;830;p56"/>
            <p:cNvSpPr/>
            <p:nvPr/>
          </p:nvSpPr>
          <p:spPr>
            <a:xfrm>
              <a:off x="18303213" y="863413"/>
              <a:ext cx="180300" cy="1797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1" name="Google Shape;831;p56"/>
            <p:cNvSpPr/>
            <p:nvPr/>
          </p:nvSpPr>
          <p:spPr>
            <a:xfrm>
              <a:off x="18007406" y="863413"/>
              <a:ext cx="266700" cy="175259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2" name="Google Shape;832;p56"/>
            <p:cNvSpPr/>
            <p:nvPr/>
          </p:nvSpPr>
          <p:spPr>
            <a:xfrm>
              <a:off x="17528366" y="762876"/>
              <a:ext cx="375284" cy="375284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7"/>
                  </a:lnTo>
                  <a:lnTo>
                    <a:pt x="55011" y="319856"/>
                  </a:lnTo>
                  <a:lnTo>
                    <a:pt x="92981" y="349164"/>
                  </a:lnTo>
                  <a:lnTo>
                    <a:pt x="137757" y="368064"/>
                  </a:lnTo>
                  <a:lnTo>
                    <a:pt x="187533" y="374763"/>
                  </a:lnTo>
                  <a:lnTo>
                    <a:pt x="215646" y="372667"/>
                  </a:lnTo>
                  <a:lnTo>
                    <a:pt x="242885" y="366453"/>
                  </a:lnTo>
                  <a:lnTo>
                    <a:pt x="268887" y="356232"/>
                  </a:lnTo>
                  <a:lnTo>
                    <a:pt x="293289" y="342115"/>
                  </a:lnTo>
                  <a:lnTo>
                    <a:pt x="293813" y="341759"/>
                  </a:lnTo>
                  <a:lnTo>
                    <a:pt x="289070" y="336241"/>
                  </a:lnTo>
                  <a:lnTo>
                    <a:pt x="187533" y="336241"/>
                  </a:lnTo>
                  <a:lnTo>
                    <a:pt x="140514" y="328634"/>
                  </a:lnTo>
                  <a:lnTo>
                    <a:pt x="99621" y="307464"/>
                  </a:lnTo>
                  <a:lnTo>
                    <a:pt x="67338" y="275206"/>
                  </a:lnTo>
                  <a:lnTo>
                    <a:pt x="46148" y="234334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39"/>
                  </a:lnTo>
                  <a:lnTo>
                    <a:pt x="249352" y="322816"/>
                  </a:lnTo>
                  <a:lnTo>
                    <a:pt x="229525" y="330208"/>
                  </a:lnTo>
                  <a:lnTo>
                    <a:pt x="208833" y="334716"/>
                  </a:lnTo>
                  <a:lnTo>
                    <a:pt x="187533" y="336241"/>
                  </a:lnTo>
                  <a:lnTo>
                    <a:pt x="289070" y="33624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7" y="237199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33" name="Google Shape;833;p5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4" name="Google Shape;834;p5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5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5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56"/>
          <p:cNvSpPr txBox="1">
            <a:spLocks noGrp="1"/>
          </p:cNvSpPr>
          <p:nvPr>
            <p:ph type="title"/>
          </p:nvPr>
        </p:nvSpPr>
        <p:spPr>
          <a:xfrm>
            <a:off x="987074" y="2152435"/>
            <a:ext cx="18051599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/>
            <a:r>
              <a:rPr lang="ru-RU" sz="60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Урок 4</a:t>
            </a:r>
            <a:r>
              <a:rPr lang="ru-RU" sz="6000" b="1" dirty="0">
                <a:latin typeface="IBM Plex Sans SemiBold"/>
                <a:sym typeface="IBM Plex Sans SemiBold"/>
              </a:rPr>
              <a:t>. </a:t>
            </a:r>
            <a:r>
              <a:rPr lang="ru-RU" sz="6000" b="1" dirty="0">
                <a:latin typeface="IBM Plex Sans SemiBold"/>
              </a:rPr>
              <a:t>Обратная связь в стиле </a:t>
            </a:r>
            <a:r>
              <a:rPr lang="ru-RU" sz="6000" b="1" dirty="0" err="1">
                <a:latin typeface="IBM Plex Sans SemiBold"/>
              </a:rPr>
              <a:t>коучинга</a:t>
            </a:r>
            <a:endParaRPr sz="60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8" name="Google Shape;838;p56"/>
          <p:cNvSpPr txBox="1"/>
          <p:nvPr/>
        </p:nvSpPr>
        <p:spPr>
          <a:xfrm>
            <a:off x="996582" y="5029200"/>
            <a:ext cx="17514784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Традиционный подход к лидерству </a:t>
            </a:r>
            <a:r>
              <a:rPr lang="en" sz="3300" dirty="0">
                <a:latin typeface="IBM Plex Sans"/>
              </a:rPr>
              <a:t>vs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коучинговый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. Первая ось 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5 видов обратной связи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Уитмора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Помощь в коммуникации: разведка. Техники активного слушания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Помощь в коммуникации: профилактика конфликтов. Я-высказывания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Технология обратной связи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  <p:sp>
        <p:nvSpPr>
          <p:cNvPr id="839" name="Google Shape;839;p56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Традиционный подход к лидерству </a:t>
            </a:r>
            <a:r>
              <a:rPr lang="en-US" sz="11000" dirty="0"/>
              <a:t>vs </a:t>
            </a:r>
            <a:r>
              <a:rPr lang="ru-RU" sz="11000" dirty="0" err="1"/>
              <a:t>коучинговый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Традиционное ситуативное лидерство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4DBBB4F4-4D8A-314D-8397-D9D95A0BB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406010"/>
              </p:ext>
            </p:extLst>
          </p:nvPr>
        </p:nvGraphicFramePr>
        <p:xfrm>
          <a:off x="1047088" y="3442447"/>
          <a:ext cx="17991597" cy="805807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796151">
                  <a:extLst>
                    <a:ext uri="{9D8B030D-6E8A-4147-A177-3AD203B41FA5}">
                      <a16:colId xmlns:a16="http://schemas.microsoft.com/office/drawing/2014/main" val="1122063450"/>
                    </a:ext>
                  </a:extLst>
                </a:gridCol>
                <a:gridCol w="6623824">
                  <a:extLst>
                    <a:ext uri="{9D8B030D-6E8A-4147-A177-3AD203B41FA5}">
                      <a16:colId xmlns:a16="http://schemas.microsoft.com/office/drawing/2014/main" val="2756623337"/>
                    </a:ext>
                  </a:extLst>
                </a:gridCol>
                <a:gridCol w="6571622">
                  <a:extLst>
                    <a:ext uri="{9D8B030D-6E8A-4147-A177-3AD203B41FA5}">
                      <a16:colId xmlns:a16="http://schemas.microsoft.com/office/drawing/2014/main" val="3688846554"/>
                    </a:ext>
                  </a:extLst>
                </a:gridCol>
              </a:tblGrid>
              <a:tr h="2563906">
                <a:tc>
                  <a:txBody>
                    <a:bodyPr/>
                    <a:lstStyle/>
                    <a:p>
                      <a:pPr algn="ctr"/>
                      <a:r>
                        <a:rPr lang="ru-RU" sz="2800" b="0" i="0" dirty="0"/>
                        <a:t>Высокая компетентность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Осторожный игрок..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Супер-Звезда!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262642"/>
                  </a:ext>
                </a:extLst>
              </a:tr>
              <a:tr h="3269129"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/>
                        <a:t>Низкая компетентность</a:t>
                      </a:r>
                    </a:p>
                    <a:p>
                      <a:pPr algn="ctr"/>
                      <a:endParaRPr lang="ru-RU" sz="2800" b="1" dirty="0"/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Директивно: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учим и инструктируем;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контролируем;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даём ОС.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Разуверившийся ученик ;((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Новичок-энтузиаст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799113"/>
                  </a:ext>
                </a:extLst>
              </a:tr>
              <a:tr h="193040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/>
                        <a:t>Низкий настрой на работу</a:t>
                      </a:r>
                    </a:p>
                    <a:p>
                      <a:pPr algn="ctr"/>
                      <a:endParaRPr lang="ru-RU" sz="2800" b="1" dirty="0"/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FF0000"/>
                          </a:solidFill>
                        </a:rPr>
                        <a:t>Мотивируем: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FF0000"/>
                          </a:solidFill>
                        </a:rPr>
                        <a:t>– поддерживаем;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FF0000"/>
                          </a:solidFill>
                        </a:rPr>
                        <a:t>– взбадриваем!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/>
                        <a:t>Высокий настрой на работу</a:t>
                      </a:r>
                    </a:p>
                    <a:p>
                      <a:pPr algn="ctr"/>
                      <a:endParaRPr lang="ru-RU" sz="2800" b="0" dirty="0"/>
                    </a:p>
                    <a:p>
                      <a:pPr algn="ctr"/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405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717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B98FE7-5124-6C41-BD03-FAA216BC8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358" y="2561461"/>
            <a:ext cx="13837384" cy="8566000"/>
          </a:xfrm>
          <a:prstGeom prst="rect">
            <a:avLst/>
          </a:prstGeom>
        </p:spPr>
      </p:pic>
      <p:sp>
        <p:nvSpPr>
          <p:cNvPr id="4" name="Google Shape;837;p56">
            <a:extLst>
              <a:ext uri="{FF2B5EF4-FFF2-40B4-BE49-F238E27FC236}">
                <a16:creationId xmlns:a16="http://schemas.microsoft.com/office/drawing/2014/main" id="{3288A2D7-CBEA-584D-98E4-2411F0925DD6}"/>
              </a:ext>
            </a:extLst>
          </p:cNvPr>
          <p:cNvSpPr txBox="1">
            <a:spLocks/>
          </p:cNvSpPr>
          <p:nvPr/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>
              <a:buSzPts val="1400"/>
            </a:pPr>
            <a:r>
              <a:rPr lang="ru-RU" sz="6600" b="1" dirty="0">
                <a:solidFill>
                  <a:srgbClr val="1D1D1B"/>
                </a:solidFill>
                <a:latin typeface="IBM Plex Sans SemiBold"/>
                <a:sym typeface="IBM Plex Sans SemiBold"/>
              </a:rPr>
              <a:t>Традиционное ситуативное лидерство</a:t>
            </a:r>
          </a:p>
        </p:txBody>
      </p:sp>
    </p:spTree>
    <p:extLst>
      <p:ext uri="{BB962C8B-B14F-4D97-AF65-F5344CB8AC3E}">
        <p14:creationId xmlns:p14="http://schemas.microsoft.com/office/powerpoint/2010/main" val="1362875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3" y="1396955"/>
            <a:ext cx="18049813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ru-RU" dirty="0" err="1"/>
              <a:t>Недирективный</a:t>
            </a:r>
            <a:r>
              <a:rPr lang="ru-RU" dirty="0"/>
              <a:t> подход в </a:t>
            </a:r>
            <a:r>
              <a:rPr lang="ru-RU" dirty="0" err="1"/>
              <a:t>коучинге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aphicFrame>
        <p:nvGraphicFramePr>
          <p:cNvPr id="34" name="Таблица 33">
            <a:extLst>
              <a:ext uri="{FF2B5EF4-FFF2-40B4-BE49-F238E27FC236}">
                <a16:creationId xmlns:a16="http://schemas.microsoft.com/office/drawing/2014/main" id="{6971AFDE-CF60-8844-8CC7-A9B7895A4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643329"/>
              </p:ext>
            </p:extLst>
          </p:nvPr>
        </p:nvGraphicFramePr>
        <p:xfrm>
          <a:off x="1017980" y="2561461"/>
          <a:ext cx="17991597" cy="889307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664888">
                  <a:extLst>
                    <a:ext uri="{9D8B030D-6E8A-4147-A177-3AD203B41FA5}">
                      <a16:colId xmlns:a16="http://schemas.microsoft.com/office/drawing/2014/main" val="1122063450"/>
                    </a:ext>
                  </a:extLst>
                </a:gridCol>
                <a:gridCol w="5932449">
                  <a:extLst>
                    <a:ext uri="{9D8B030D-6E8A-4147-A177-3AD203B41FA5}">
                      <a16:colId xmlns:a16="http://schemas.microsoft.com/office/drawing/2014/main" val="2756623337"/>
                    </a:ext>
                  </a:extLst>
                </a:gridCol>
                <a:gridCol w="2394260">
                  <a:extLst>
                    <a:ext uri="{9D8B030D-6E8A-4147-A177-3AD203B41FA5}">
                      <a16:colId xmlns:a16="http://schemas.microsoft.com/office/drawing/2014/main" val="3688846554"/>
                    </a:ext>
                  </a:extLst>
                </a:gridCol>
              </a:tblGrid>
              <a:tr h="1029232">
                <a:tc>
                  <a:txBody>
                    <a:bodyPr/>
                    <a:lstStyle/>
                    <a:p>
                      <a:pPr algn="ctr"/>
                      <a:r>
                        <a:rPr lang="ru-RU" sz="2800" b="0" dirty="0"/>
                        <a:t>Высокая компетентность</a:t>
                      </a:r>
                      <a:endParaRPr lang="ru-RU" sz="28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Осторожный игрок..</a:t>
                      </a:r>
                      <a:endParaRPr lang="ru-RU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Супер-Звезда!</a:t>
                      </a:r>
                      <a:endParaRPr lang="ru-RU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262642"/>
                  </a:ext>
                </a:extLst>
              </a:tr>
              <a:tr h="3269129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Низкая компетентность</a:t>
                      </a:r>
                    </a:p>
                    <a:p>
                      <a:pPr algn="ctr"/>
                      <a:endParaRPr lang="ru-RU" sz="2800" dirty="0"/>
                    </a:p>
                    <a:p>
                      <a:pPr algn="ctr"/>
                      <a:r>
                        <a:rPr lang="ru-RU" sz="2800" b="1" dirty="0" err="1">
                          <a:solidFill>
                            <a:srgbClr val="00B050"/>
                          </a:solidFill>
                        </a:rPr>
                        <a:t>Недирективно</a:t>
                      </a:r>
                      <a:r>
                        <a:rPr lang="ru-RU" sz="2800" b="1" dirty="0">
                          <a:solidFill>
                            <a:srgbClr val="00B050"/>
                          </a:solidFill>
                        </a:rPr>
                        <a:t>: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</a:t>
                      </a:r>
                      <a:r>
                        <a:rPr lang="ru-RU" sz="2800" b="1" strike="sng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учим и инструктируем</a:t>
                      </a:r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ru-RU" sz="2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спрашиваем о потребностях в обучении, предоставляем ресурсы</a:t>
                      </a:r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</a:t>
                      </a:r>
                      <a:r>
                        <a:rPr lang="ru-RU" sz="2800" b="1" strike="sng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контролируем</a:t>
                      </a:r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ru-RU" sz="2800" b="1" i="0" u="none" strike="noStrike" cap="none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спрашиваем об удобных формах отчётности и первых шагах</a:t>
                      </a:r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– </a:t>
                      </a:r>
                      <a:r>
                        <a:rPr lang="ru-RU" sz="2800" b="1" strike="sng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даём ОС</a:t>
                      </a:r>
                      <a:r>
                        <a:rPr lang="ru-RU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.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00B050"/>
                          </a:solidFill>
                        </a:rPr>
                        <a:t>предоставляем ОС в правильной форме и атмосфере, формируя культуру взаимной заинтересованности и доверия!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Разуверившийся ученик ;((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/>
                        <a:t>Новичок-энтузиаст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799113"/>
                  </a:ext>
                </a:extLst>
              </a:tr>
              <a:tr h="193040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Низкий настрой на работу</a:t>
                      </a:r>
                    </a:p>
                    <a:p>
                      <a:pPr algn="ctr"/>
                      <a:endParaRPr lang="ru-RU" sz="2800" dirty="0"/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7030A0"/>
                          </a:solidFill>
                        </a:rPr>
                        <a:t>Мотивируем: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7030A0"/>
                          </a:solidFill>
                        </a:rPr>
                        <a:t>– </a:t>
                      </a:r>
                      <a:r>
                        <a:rPr lang="ru-RU" sz="2800" b="1" strike="sngStrike" dirty="0">
                          <a:solidFill>
                            <a:srgbClr val="FF0000"/>
                          </a:solidFill>
                        </a:rPr>
                        <a:t>поддерживаем</a:t>
                      </a:r>
                      <a:r>
                        <a:rPr lang="ru-RU" sz="2800" b="1" strike="noStrike" dirty="0">
                          <a:solidFill>
                            <a:srgbClr val="7030A0"/>
                          </a:solidFill>
                        </a:rPr>
                        <a:t> спрашиваем о возможностях развития</a:t>
                      </a:r>
                      <a:r>
                        <a:rPr lang="ru-RU" sz="2800" b="1" dirty="0">
                          <a:solidFill>
                            <a:srgbClr val="7030A0"/>
                          </a:solidFill>
                        </a:rPr>
                        <a:t>;</a:t>
                      </a:r>
                    </a:p>
                    <a:p>
                      <a:pPr algn="ctr"/>
                      <a:r>
                        <a:rPr lang="ru-RU" sz="2800" b="1" dirty="0">
                          <a:solidFill>
                            <a:srgbClr val="7030A0"/>
                          </a:solidFill>
                        </a:rPr>
                        <a:t>– </a:t>
                      </a:r>
                      <a:r>
                        <a:rPr lang="ru-RU" sz="2800" b="1" strike="sngStrike" dirty="0">
                          <a:solidFill>
                            <a:srgbClr val="FF0000"/>
                          </a:solidFill>
                        </a:rPr>
                        <a:t>взбадриваем</a:t>
                      </a:r>
                      <a:r>
                        <a:rPr lang="ru-RU" sz="2800" b="1" strike="noStrike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ru-RU" sz="2800" b="1" strike="noStrike" dirty="0">
                          <a:solidFill>
                            <a:srgbClr val="7030A0"/>
                          </a:solidFill>
                        </a:rPr>
                        <a:t>спрашиваем об интересах и целях</a:t>
                      </a:r>
                      <a:r>
                        <a:rPr lang="ru-RU" sz="2800" b="1" dirty="0">
                          <a:solidFill>
                            <a:srgbClr val="7030A0"/>
                          </a:solidFill>
                        </a:rPr>
                        <a:t>.</a:t>
                      </a:r>
                      <a:endParaRPr lang="ru-RU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Высокий настрой на работу</a:t>
                      </a:r>
                    </a:p>
                    <a:p>
                      <a:pPr algn="ctr"/>
                      <a:endParaRPr lang="ru-RU" sz="2800" dirty="0"/>
                    </a:p>
                    <a:p>
                      <a:pPr algn="ctr"/>
                      <a:endParaRPr lang="ru-RU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405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135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</TotalTime>
  <Words>1047</Words>
  <Application>Microsoft Macintosh PowerPoint</Application>
  <PresentationFormat>Произвольный</PresentationFormat>
  <Paragraphs>163</Paragraphs>
  <Slides>28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28</vt:i4>
      </vt:variant>
    </vt:vector>
  </HeadingPairs>
  <TitlesOfParts>
    <vt:vector size="38" baseType="lpstr">
      <vt:lpstr>IBM Plex Sans Medium</vt:lpstr>
      <vt:lpstr>Calibri</vt:lpstr>
      <vt:lpstr>Arial</vt:lpstr>
      <vt:lpstr>IBM Plex Sans</vt:lpstr>
      <vt:lpstr>IBM Plex Sans SemiBold</vt:lpstr>
      <vt:lpstr>Roboto</vt:lpstr>
      <vt:lpstr>Office Theme</vt:lpstr>
      <vt:lpstr>Office Theme</vt:lpstr>
      <vt:lpstr>Office Theme</vt:lpstr>
      <vt:lpstr>Office Theme</vt:lpstr>
      <vt:lpstr>Презентация PowerPoint</vt:lpstr>
      <vt:lpstr>Дмитрий Зверев Бизнес-психолог в сфере образования</vt:lpstr>
      <vt:lpstr>План курса:</vt:lpstr>
      <vt:lpstr>Итоговое задание:</vt:lpstr>
      <vt:lpstr>Урок 4. Обратная связь в стиле коучинга</vt:lpstr>
      <vt:lpstr>Традиционный подход к лидерству vs коучинговый</vt:lpstr>
      <vt:lpstr>Традиционное ситуативное лидерство</vt:lpstr>
      <vt:lpstr>Презентация PowerPoint</vt:lpstr>
      <vt:lpstr>Недирективный подход в коучинге</vt:lpstr>
      <vt:lpstr>Виды ОС</vt:lpstr>
      <vt:lpstr>Формирование культуры ОС – атмосфера развития и разделения </vt:lpstr>
      <vt:lpstr>Где? 360, one-to-one, центры развития, формы самооценки, бэстпректисес, другое!</vt:lpstr>
      <vt:lpstr>Сущность обратной связи</vt:lpstr>
      <vt:lpstr>Пять видов обратной связи Дж. Уитмора</vt:lpstr>
      <vt:lpstr>Умения коуч-менеджера для ОС</vt:lpstr>
      <vt:lpstr>Активное слушание для сбора информации и эмпатии</vt:lpstr>
      <vt:lpstr>Методика спецслужб для коуч-менеджера</vt:lpstr>
      <vt:lpstr>Активное слушание:</vt:lpstr>
      <vt:lpstr>Я-высказывания вместо Ты-высказываний</vt:lpstr>
      <vt:lpstr>Говорим объективно или о себе</vt:lpstr>
      <vt:lpstr>Технология ОС коуч-менеджера</vt:lpstr>
      <vt:lpstr>Технология ОС компании Apple</vt:lpstr>
      <vt:lpstr>«Невозможно решить проблему на том же уровне, на котором она возникла. Нужно стать выше этой проблемы, поднявшись на следующий уровень». Альберт Эйнштейн</vt:lpstr>
      <vt:lpstr>Пирамида логических уровней Дилтса</vt:lpstr>
      <vt:lpstr>Пирамида логических уровней Дилтса</vt:lpstr>
      <vt:lpstr>ИТОГИ   Практическое задание:  - Решить кейс, описать беседу.  Только что прошла важная презентация, определяющая для проекта. Она прошла неудачно, ваш партнёр, проводивший её, часто запинался, запутался в слайдах, не смог ответить на несколько важных вопросов. В то же время, презентация охватывала все важные аспекты. Вы выходите в коридор вместе с ним.</vt:lpstr>
      <vt:lpstr>Презентация PowerPoint</vt:lpstr>
      <vt:lpstr>Вопросы в чат =)    Тест на menti.com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63</cp:revision>
  <dcterms:modified xsi:type="dcterms:W3CDTF">2021-06-28T16:39:41Z</dcterms:modified>
</cp:coreProperties>
</file>